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Poppins"/>
      <p:bold r:id="rId38"/>
      <p:boldItalic r:id="rId39"/>
    </p:embeddedFont>
    <p:embeddedFont>
      <p:font typeface="Roboto Mono"/>
      <p:regular r:id="rId40"/>
      <p:bold r:id="rId41"/>
      <p:italic r:id="rId42"/>
      <p:boldItalic r:id="rId43"/>
    </p:embeddedFont>
    <p:embeddedFont>
      <p:font typeface="Asap"/>
      <p:regular r:id="rId44"/>
      <p:bold r:id="rId45"/>
      <p:italic r:id="rId46"/>
      <p:boldItalic r:id="rId47"/>
    </p:embeddedFont>
    <p:embeddedFont>
      <p:font typeface="Asap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guel Ilag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7477F6-EF07-4858-8D62-52E964E56CB0}">
  <a:tblStyle styleId="{C07477F6-EF07-4858-8D62-52E964E56CB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BA91D7-6ED6-4C69-B2EC-2D8F297E9874}"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42" Type="http://schemas.openxmlformats.org/officeDocument/2006/relationships/font" Target="fonts/RobotoMono-italic.fntdata"/><Relationship Id="rId41" Type="http://schemas.openxmlformats.org/officeDocument/2006/relationships/font" Target="fonts/RobotoMono-bold.fntdata"/><Relationship Id="rId44" Type="http://schemas.openxmlformats.org/officeDocument/2006/relationships/font" Target="fonts/Asap-regular.fntdata"/><Relationship Id="rId43" Type="http://schemas.openxmlformats.org/officeDocument/2006/relationships/font" Target="fonts/RobotoMono-boldItalic.fntdata"/><Relationship Id="rId46" Type="http://schemas.openxmlformats.org/officeDocument/2006/relationships/font" Target="fonts/Asap-italic.fntdata"/><Relationship Id="rId45" Type="http://schemas.openxmlformats.org/officeDocument/2006/relationships/font" Target="fonts/Asap-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sapMedium-regular.fntdata"/><Relationship Id="rId47" Type="http://schemas.openxmlformats.org/officeDocument/2006/relationships/font" Target="fonts/Asap-boldItalic.fntdata"/><Relationship Id="rId49" Type="http://schemas.openxmlformats.org/officeDocument/2006/relationships/font" Target="fonts/AsapMedium-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Poppins-boldItalic.fntdata"/><Relationship Id="rId38" Type="http://schemas.openxmlformats.org/officeDocument/2006/relationships/font" Target="fonts/Poppins-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AsapMedium-boldItalic.fntdata"/><Relationship Id="rId50" Type="http://schemas.openxmlformats.org/officeDocument/2006/relationships/font" Target="fonts/AsapMedium-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16T03:03:51.632">
    <p:pos x="206" y="198"/>
    <p:text>Update the architecture diagram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4101337f25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DONE</a:t>
            </a:r>
            <a:endParaRPr/>
          </a:p>
        </p:txBody>
      </p:sp>
      <p:sp>
        <p:nvSpPr>
          <p:cNvPr id="60" name="Google Shape;60;g34101337f25_3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dc24fe71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4dc24fe715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dc24fe71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4dc24fe715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dc24fe71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4dc24fe715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edeb5ef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4edeb5ef49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edeb5ef4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FF0000"/>
                </a:highlight>
              </a:rPr>
              <a:t>FIXME</a:t>
            </a:r>
            <a:endParaRPr>
              <a:highlight>
                <a:srgbClr val="FF0000"/>
              </a:highlight>
            </a:endParaRPr>
          </a:p>
        </p:txBody>
      </p:sp>
      <p:sp>
        <p:nvSpPr>
          <p:cNvPr id="209" name="Google Shape;209;g34edeb5ef49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101337f25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4101337f25_3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88864da5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FF0000"/>
                </a:highlight>
              </a:rPr>
              <a:t>FIXME</a:t>
            </a:r>
            <a:endParaRPr>
              <a:highlight>
                <a:srgbClr val="FF0000"/>
              </a:highlight>
            </a:endParaRPr>
          </a:p>
        </p:txBody>
      </p:sp>
      <p:sp>
        <p:nvSpPr>
          <p:cNvPr id="225" name="Google Shape;225;g3388864da5a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dc24fe7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4dc24fe71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ddaae52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4ddaae523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ddaae523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4ddaae523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101337f25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DONE</a:t>
            </a:r>
            <a:endParaRPr/>
          </a:p>
        </p:txBody>
      </p:sp>
      <p:sp>
        <p:nvSpPr>
          <p:cNvPr id="74" name="Google Shape;74;g34101337f25_3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ddaae52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4ddaae523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88864da5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388864da5a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edeb5ef4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t/>
            </a:r>
            <a:endParaRPr sz="1000">
              <a:solidFill>
                <a:srgbClr val="D8DEE9"/>
              </a:solidFill>
              <a:highlight>
                <a:srgbClr val="141414"/>
              </a:highlight>
            </a:endParaRPr>
          </a:p>
          <a:p>
            <a:pPr indent="0" lvl="0" marL="0" rtl="0" algn="l">
              <a:spcBef>
                <a:spcPts val="200"/>
              </a:spcBef>
              <a:spcAft>
                <a:spcPts val="0"/>
              </a:spcAft>
              <a:buNone/>
            </a:pPr>
            <a:r>
              <a:t/>
            </a:r>
            <a:endParaRPr/>
          </a:p>
        </p:txBody>
      </p:sp>
      <p:sp>
        <p:nvSpPr>
          <p:cNvPr id="281" name="Google Shape;281;g34edeb5ef49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88864da5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388864da5a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dc24fe71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FFFFF"/>
                </a:highlight>
              </a:rPr>
              <a:t>Before we evaluate how well RAG works, we first need to make sure the prompts we give the model are high quality.</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So we followed legal thinking frameworks like IRAC and MIRAT, they’re how lawyers usually break down legal problems, so its basically four parts, issue, rule, apply, and conclude.</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We used this logic in our prompt tuning, so the model follows a more professional and clear reasoning process.</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We also followed 10 key writing tips from UNSW Law School, to help the model focus on real legal rules, not just opinions.</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This makes the outputs more structured — and easier to evaluate later on.</a:t>
            </a:r>
            <a:endParaRPr sz="1150">
              <a:solidFill>
                <a:schemeClr val="dk1"/>
              </a:solidFill>
              <a:highlight>
                <a:srgbClr val="FFFFFF"/>
              </a:highlight>
            </a:endParaRPr>
          </a:p>
        </p:txBody>
      </p:sp>
      <p:sp>
        <p:nvSpPr>
          <p:cNvPr id="293" name="Google Shape;293;g34dc24fe715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dce9d6d6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FFFFF"/>
                </a:highlight>
              </a:rPr>
              <a:t>When evaluating RAG outputs, we can not use one same criteria for every legal field.</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For example, in contract law, analysis usually follows three steps: find the contract terms, check for breach, and see if the breach allows contract termination.</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We also look at key questions — like whether the contract is valid, if the parties performed their duties.</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So the evaluation really depends on the legal context.</a:t>
            </a:r>
            <a:endParaRPr sz="1150">
              <a:solidFill>
                <a:schemeClr val="dk1"/>
              </a:solidFill>
              <a:highlight>
                <a:srgbClr val="FFFFFF"/>
              </a:highlight>
            </a:endParaRPr>
          </a:p>
        </p:txBody>
      </p:sp>
      <p:sp>
        <p:nvSpPr>
          <p:cNvPr id="304" name="Google Shape;304;g34dce9d6d6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dce9d6d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FFFFF"/>
                </a:highlight>
              </a:rPr>
              <a:t>In this slide, we test how the RAG system builds a legal argument using a real contract law case. </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We input the case into our system and the model used DeepSeek and Claude to generate answers. </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To evaluate this, we set clear marking criteria: output structure, legal accuracy, application, and reasoning. Each part has its own weight.</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Then we asked law students to help review the outputs. We also used the GPT-4o reasoning model to help check the output quality.</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One key takeaway was about case matching – to judge relevance, we should focus on the actual legal issues, not just surface topics. Even if two cases look pretty similar, what matters is whether the dispute point is the same. </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This example shows how our system is able to generate legal arguments, and how we evaluate them using legal standards tailored to each field.</a:t>
            </a:r>
            <a:endParaRPr sz="1150">
              <a:solidFill>
                <a:schemeClr val="dk1"/>
              </a:solidFill>
              <a:highlight>
                <a:srgbClr val="FFFFFF"/>
              </a:highlight>
            </a:endParaRPr>
          </a:p>
        </p:txBody>
      </p:sp>
      <p:sp>
        <p:nvSpPr>
          <p:cNvPr id="315" name="Google Shape;315;g34dce9d6d6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dce9d6d6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50">
                <a:solidFill>
                  <a:schemeClr val="dk1"/>
                </a:solidFill>
                <a:highlight>
                  <a:srgbClr val="FFFFFF"/>
                </a:highlight>
              </a:rPr>
              <a:t>In this slide, we compare Claude 3.7 and DeepSeek R1 in terms of performance.</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Claude performed better overall — its legal reasoning was more consistent, the supporting cases were more relevant, and the final advice was actually useful in practice.</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DeepSeek’s single-call version gave some correct insights, but its reasoning was less structured, and the advice it provided was more vague.</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We chose to only evaluate the single-call version of DeepSeek, because we believe single-shot prompting works better with models that already have strong internal reasoning. For models that are less robust, multi-step prompting can improve results — but DeepSeek’s 3-call setup takes several minutes to complete, which isn’t ideal for real-world use.</a:t>
            </a:r>
            <a:endParaRPr sz="1150">
              <a:solidFill>
                <a:schemeClr val="dk1"/>
              </a:solidFill>
              <a:highlight>
                <a:srgbClr val="FFFFFF"/>
              </a:highlight>
            </a:endParaRPr>
          </a:p>
        </p:txBody>
      </p:sp>
      <p:sp>
        <p:nvSpPr>
          <p:cNvPr id="322" name="Google Shape;322;g34dce9d6d6e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dce9d6d6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FFFFF"/>
                </a:highlight>
              </a:rPr>
              <a:t>In terms of cost and efficiency, Claude is more expensive — around $0.40 per run — and uses more tokens, especially in multi-step setups.</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DeepSeek is much cheaper — only about $0.02 — and its response time is slightly faster in single-call settings.</a:t>
            </a:r>
            <a:endParaRPr sz="1150">
              <a:solidFill>
                <a:schemeClr val="dk1"/>
              </a:solidFill>
              <a:highlight>
                <a:srgbClr val="FFFFFF"/>
              </a:highlight>
            </a:endParaRPr>
          </a:p>
          <a:p>
            <a:pPr indent="0" lvl="0" marL="0" rtl="0" algn="l">
              <a:spcBef>
                <a:spcPts val="0"/>
              </a:spcBef>
              <a:spcAft>
                <a:spcPts val="0"/>
              </a:spcAft>
              <a:buNone/>
            </a:pPr>
            <a:r>
              <a:rPr lang="en-GB" sz="1150">
                <a:solidFill>
                  <a:schemeClr val="dk1"/>
                </a:solidFill>
                <a:highlight>
                  <a:srgbClr val="FFFFFF"/>
                </a:highlight>
              </a:rPr>
              <a:t>So while Claude costs more, it delivers significantly higher-quality outputs. That tradeoff may be worth it in situations where legal accuracy and professional standards really matter.</a:t>
            </a:r>
            <a:endParaRPr sz="1150">
              <a:solidFill>
                <a:schemeClr val="dk1"/>
              </a:solidFill>
              <a:highlight>
                <a:srgbClr val="FFFFFF"/>
              </a:highlight>
            </a:endParaRPr>
          </a:p>
        </p:txBody>
      </p:sp>
      <p:sp>
        <p:nvSpPr>
          <p:cNvPr id="328" name="Google Shape;328;g34dce9d6d6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4dce9d6d6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4dce9d6d6e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101337f25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DONE</a:t>
            </a:r>
            <a:endParaRPr/>
          </a:p>
        </p:txBody>
      </p:sp>
      <p:sp>
        <p:nvSpPr>
          <p:cNvPr id="101" name="Google Shape;101;g34101337f25_3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dce9d6d6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4dce9d6d6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edeb5ef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FF0000"/>
                </a:highlight>
              </a:rPr>
              <a:t>FIXME</a:t>
            </a:r>
            <a:endParaRPr>
              <a:highlight>
                <a:srgbClr val="FF0000"/>
              </a:highlight>
            </a:endParaRPr>
          </a:p>
        </p:txBody>
      </p:sp>
      <p:sp>
        <p:nvSpPr>
          <p:cNvPr id="112" name="Google Shape;112;g34edeb5ef4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edeb5ef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FF0000"/>
                </a:highlight>
              </a:rPr>
              <a:t>FIXME</a:t>
            </a:r>
            <a:endParaRPr>
              <a:highlight>
                <a:srgbClr val="FF0000"/>
              </a:highlight>
            </a:endParaRPr>
          </a:p>
        </p:txBody>
      </p:sp>
      <p:sp>
        <p:nvSpPr>
          <p:cNvPr id="120" name="Google Shape;120;g34edeb5ef4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88864da5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88864da5a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88864da5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388864da5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101337f25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4101337f25_3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edeb5ef4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4edeb5ef49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2" name="Google Shape;52;p13"/>
          <p:cNvSpPr txBox="1"/>
          <p:nvPr>
            <p:ph idx="1" type="body"/>
          </p:nvPr>
        </p:nvSpPr>
        <p:spPr>
          <a:xfrm>
            <a:off x="413100" y="3382626"/>
            <a:ext cx="5386800" cy="241800"/>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800"/>
              </a:spcBef>
              <a:spcAft>
                <a:spcPts val="0"/>
              </a:spcAft>
              <a:buSzPts val="2100"/>
              <a:buNone/>
              <a:defRPr sz="1100">
                <a:solidFill>
                  <a:schemeClr val="lt1"/>
                </a:solidFill>
              </a:defRPr>
            </a:lvl1pPr>
            <a:lvl2pPr indent="-342900" lvl="1" marL="914400" algn="l">
              <a:lnSpc>
                <a:spcPct val="90000"/>
              </a:lnSpc>
              <a:spcBef>
                <a:spcPts val="400"/>
              </a:spcBef>
              <a:spcAft>
                <a:spcPts val="0"/>
              </a:spcAft>
              <a:buSzPts val="1800"/>
              <a:buChar char="○"/>
              <a:defRPr/>
            </a:lvl2pPr>
            <a:lvl3pPr indent="-323850" lvl="2" marL="1371600" algn="l">
              <a:lnSpc>
                <a:spcPct val="90000"/>
              </a:lnSpc>
              <a:spcBef>
                <a:spcPts val="400"/>
              </a:spcBef>
              <a:spcAft>
                <a:spcPts val="0"/>
              </a:spcAft>
              <a:buSzPts val="15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53" name="Google Shape;53;p13"/>
          <p:cNvSpPr txBox="1"/>
          <p:nvPr>
            <p:ph idx="2" type="subTitle"/>
          </p:nvPr>
        </p:nvSpPr>
        <p:spPr>
          <a:xfrm>
            <a:off x="413956" y="3069419"/>
            <a:ext cx="5386800" cy="303900"/>
          </a:xfrm>
          <a:prstGeom prst="rect">
            <a:avLst/>
          </a:prstGeom>
          <a:noFill/>
          <a:ln>
            <a:noFill/>
          </a:ln>
        </p:spPr>
        <p:txBody>
          <a:bodyPr anchorCtr="0" anchor="t" bIns="0" lIns="0" spcFirstLastPara="1" rIns="0" wrap="square" tIns="0">
            <a:spAutoFit/>
          </a:bodyPr>
          <a:lstStyle>
            <a:lvl1pPr lvl="0" algn="l">
              <a:lnSpc>
                <a:spcPct val="90000"/>
              </a:lnSpc>
              <a:spcBef>
                <a:spcPts val="800"/>
              </a:spcBef>
              <a:spcAft>
                <a:spcPts val="0"/>
              </a:spcAft>
              <a:buSzPts val="2100"/>
              <a:buNone/>
              <a:defRPr sz="1500">
                <a:solidFill>
                  <a:schemeClr val="lt1"/>
                </a:solidFill>
              </a:defRPr>
            </a:lvl1pPr>
            <a:lvl2pPr lvl="1" algn="l">
              <a:lnSpc>
                <a:spcPct val="90000"/>
              </a:lnSpc>
              <a:spcBef>
                <a:spcPts val="400"/>
              </a:spcBef>
              <a:spcAft>
                <a:spcPts val="0"/>
              </a:spcAft>
              <a:buSzPts val="1800"/>
              <a:buChar char="○"/>
              <a:defRPr/>
            </a:lvl2pPr>
            <a:lvl3pPr lvl="2" algn="l">
              <a:lnSpc>
                <a:spcPct val="90000"/>
              </a:lnSpc>
              <a:spcBef>
                <a:spcPts val="400"/>
              </a:spcBef>
              <a:spcAft>
                <a:spcPts val="0"/>
              </a:spcAft>
              <a:buSzPts val="1500"/>
              <a:buChar char="■"/>
              <a:defRPr/>
            </a:lvl3pPr>
            <a:lvl4pPr lvl="3" algn="l">
              <a:lnSpc>
                <a:spcPct val="90000"/>
              </a:lnSpc>
              <a:spcBef>
                <a:spcPts val="400"/>
              </a:spcBef>
              <a:spcAft>
                <a:spcPts val="0"/>
              </a:spcAft>
              <a:buSzPts val="1400"/>
              <a:buChar char="●"/>
              <a:defRPr/>
            </a:lvl4pPr>
            <a:lvl5pPr lvl="4" algn="l">
              <a:lnSpc>
                <a:spcPct val="90000"/>
              </a:lnSpc>
              <a:spcBef>
                <a:spcPts val="400"/>
              </a:spcBef>
              <a:spcAft>
                <a:spcPts val="0"/>
              </a:spcAft>
              <a:buSzPts val="1400"/>
              <a:buChar char="○"/>
              <a:defRPr/>
            </a:lvl5pPr>
            <a:lvl6pPr lvl="5" algn="l">
              <a:lnSpc>
                <a:spcPct val="90000"/>
              </a:lnSpc>
              <a:spcBef>
                <a:spcPts val="400"/>
              </a:spcBef>
              <a:spcAft>
                <a:spcPts val="0"/>
              </a:spcAft>
              <a:buSzPts val="1400"/>
              <a:buChar char="■"/>
              <a:defRPr/>
            </a:lvl6pPr>
            <a:lvl7pPr lvl="6" algn="l">
              <a:lnSpc>
                <a:spcPct val="90000"/>
              </a:lnSpc>
              <a:spcBef>
                <a:spcPts val="400"/>
              </a:spcBef>
              <a:spcAft>
                <a:spcPts val="0"/>
              </a:spcAft>
              <a:buSzPts val="1400"/>
              <a:buChar char="●"/>
              <a:defRPr/>
            </a:lvl7pPr>
            <a:lvl8pPr lvl="7" algn="l">
              <a:lnSpc>
                <a:spcPct val="90000"/>
              </a:lnSpc>
              <a:spcBef>
                <a:spcPts val="400"/>
              </a:spcBef>
              <a:spcAft>
                <a:spcPts val="0"/>
              </a:spcAft>
              <a:buSzPts val="1400"/>
              <a:buChar char="○"/>
              <a:defRPr/>
            </a:lvl8pPr>
            <a:lvl9pPr lvl="8" algn="l">
              <a:lnSpc>
                <a:spcPct val="90000"/>
              </a:lnSpc>
              <a:spcBef>
                <a:spcPts val="400"/>
              </a:spcBef>
              <a:spcAft>
                <a:spcPts val="0"/>
              </a:spcAft>
              <a:buSzPts val="1400"/>
              <a:buChar char="■"/>
              <a:defRPr/>
            </a:lvl9pPr>
          </a:lstStyle>
          <a:p/>
        </p:txBody>
      </p:sp>
      <p:sp>
        <p:nvSpPr>
          <p:cNvPr id="54" name="Google Shape;54;p13"/>
          <p:cNvSpPr txBox="1"/>
          <p:nvPr>
            <p:ph type="title"/>
          </p:nvPr>
        </p:nvSpPr>
        <p:spPr>
          <a:xfrm>
            <a:off x="413956" y="2521586"/>
            <a:ext cx="6288600" cy="45690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SzPts val="1900"/>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5" name="Google Shape;55;p13"/>
          <p:cNvSpPr txBox="1"/>
          <p:nvPr>
            <p:ph idx="12" type="sldNum"/>
          </p:nvPr>
        </p:nvSpPr>
        <p:spPr>
          <a:xfrm>
            <a:off x="8280027" y="4819350"/>
            <a:ext cx="495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SzPts val="700"/>
              <a:buNone/>
              <a:defRPr b="0"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56" name="Google Shape;56;p13"/>
          <p:cNvCxnSpPr/>
          <p:nvPr/>
        </p:nvCxnSpPr>
        <p:spPr>
          <a:xfrm>
            <a:off x="426839" y="4839891"/>
            <a:ext cx="8290500" cy="0"/>
          </a:xfrm>
          <a:prstGeom prst="straightConnector1">
            <a:avLst/>
          </a:prstGeom>
          <a:noFill/>
          <a:ln cap="flat" cmpd="sng" w="9525">
            <a:solidFill>
              <a:srgbClr val="F2F2F2"/>
            </a:solidFill>
            <a:prstDash val="solid"/>
            <a:miter lim="800000"/>
            <a:headEnd len="sm" w="sm" type="none"/>
            <a:tailEnd len="sm" w="sm" type="none"/>
          </a:ln>
        </p:spPr>
      </p:cxnSp>
      <p:sp>
        <p:nvSpPr>
          <p:cNvPr id="57" name="Google Shape;57;p13"/>
          <p:cNvSpPr txBox="1"/>
          <p:nvPr/>
        </p:nvSpPr>
        <p:spPr>
          <a:xfrm>
            <a:off x="5822929" y="4819350"/>
            <a:ext cx="2550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r>
              <a:rPr b="0" i="0" lang="en-GB" sz="700" u="none" cap="none" strike="noStrike">
                <a:solidFill>
                  <a:schemeClr val="lt1"/>
                </a:solidFill>
                <a:latin typeface="Arial"/>
                <a:ea typeface="Arial"/>
                <a:cs typeface="Arial"/>
                <a:sym typeface="Arial"/>
              </a:rPr>
              <a:t>Company Name</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8111610" y="4037400"/>
            <a:ext cx="1320305" cy="940325"/>
          </a:xfrm>
          <a:prstGeom prst="rect">
            <a:avLst/>
          </a:prstGeom>
          <a:noFill/>
          <a:ln>
            <a:noFill/>
          </a:ln>
        </p:spPr>
      </p:pic>
      <p:pic>
        <p:nvPicPr>
          <p:cNvPr id="63" name="Google Shape;63;p14"/>
          <p:cNvPicPr preferRelativeResize="0"/>
          <p:nvPr/>
        </p:nvPicPr>
        <p:blipFill>
          <a:blip r:embed="rId4">
            <a:alphaModFix/>
          </a:blip>
          <a:stretch>
            <a:fillRect/>
          </a:stretch>
        </p:blipFill>
        <p:spPr>
          <a:xfrm>
            <a:off x="5241428" y="4127703"/>
            <a:ext cx="1825883" cy="759725"/>
          </a:xfrm>
          <a:prstGeom prst="rect">
            <a:avLst/>
          </a:prstGeom>
          <a:noFill/>
          <a:ln>
            <a:noFill/>
          </a:ln>
        </p:spPr>
      </p:pic>
      <p:pic>
        <p:nvPicPr>
          <p:cNvPr id="64" name="Google Shape;64;p14"/>
          <p:cNvPicPr preferRelativeResize="0"/>
          <p:nvPr/>
        </p:nvPicPr>
        <p:blipFill>
          <a:blip r:embed="rId5">
            <a:alphaModFix/>
          </a:blip>
          <a:stretch>
            <a:fillRect/>
          </a:stretch>
        </p:blipFill>
        <p:spPr>
          <a:xfrm>
            <a:off x="6063274" y="671868"/>
            <a:ext cx="1655400" cy="742078"/>
          </a:xfrm>
          <a:prstGeom prst="rect">
            <a:avLst/>
          </a:prstGeom>
          <a:noFill/>
          <a:ln>
            <a:noFill/>
          </a:ln>
        </p:spPr>
      </p:pic>
      <p:pic>
        <p:nvPicPr>
          <p:cNvPr id="65" name="Google Shape;65;p14"/>
          <p:cNvPicPr preferRelativeResize="0"/>
          <p:nvPr/>
        </p:nvPicPr>
        <p:blipFill rotWithShape="1">
          <a:blip r:embed="rId6">
            <a:alphaModFix/>
          </a:blip>
          <a:srcRect b="7612" l="1739" r="0" t="0"/>
          <a:stretch/>
        </p:blipFill>
        <p:spPr>
          <a:xfrm>
            <a:off x="0" y="279525"/>
            <a:ext cx="5803428" cy="4863975"/>
          </a:xfrm>
          <a:prstGeom prst="rect">
            <a:avLst/>
          </a:prstGeom>
          <a:noFill/>
          <a:ln>
            <a:noFill/>
          </a:ln>
        </p:spPr>
      </p:pic>
      <p:grpSp>
        <p:nvGrpSpPr>
          <p:cNvPr id="66" name="Google Shape;66;p14"/>
          <p:cNvGrpSpPr/>
          <p:nvPr/>
        </p:nvGrpSpPr>
        <p:grpSpPr>
          <a:xfrm>
            <a:off x="2851750" y="1717500"/>
            <a:ext cx="6605641" cy="2094235"/>
            <a:chOff x="0" y="-9525"/>
            <a:chExt cx="3479400" cy="1103100"/>
          </a:xfrm>
        </p:grpSpPr>
        <p:sp>
          <p:nvSpPr>
            <p:cNvPr id="67" name="Google Shape;67;p14"/>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 name="Google Shape;68;p14"/>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9" name="Google Shape;69;p14"/>
          <p:cNvSpPr txBox="1"/>
          <p:nvPr/>
        </p:nvSpPr>
        <p:spPr>
          <a:xfrm>
            <a:off x="3167276" y="1850988"/>
            <a:ext cx="6208500" cy="16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500">
                <a:solidFill>
                  <a:srgbClr val="282828"/>
                </a:solidFill>
                <a:latin typeface="Poppins"/>
                <a:ea typeface="Poppins"/>
                <a:cs typeface="Poppins"/>
                <a:sym typeface="Poppins"/>
              </a:rPr>
              <a:t>SAT Decision Scraper &amp; Search Application with RAG</a:t>
            </a:r>
            <a:endParaRPr sz="3500"/>
          </a:p>
        </p:txBody>
      </p:sp>
      <p:sp>
        <p:nvSpPr>
          <p:cNvPr id="70" name="Google Shape;70;p14"/>
          <p:cNvSpPr txBox="1"/>
          <p:nvPr/>
        </p:nvSpPr>
        <p:spPr>
          <a:xfrm>
            <a:off x="3177312" y="3467100"/>
            <a:ext cx="5954100" cy="231000"/>
          </a:xfrm>
          <a:prstGeom prst="rect">
            <a:avLst/>
          </a:prstGeom>
          <a:noFill/>
          <a:ln>
            <a:noFill/>
          </a:ln>
        </p:spPr>
        <p:txBody>
          <a:bodyPr anchorCtr="0" anchor="t" bIns="0" lIns="0" spcFirstLastPara="1" rIns="0" wrap="square" tIns="0">
            <a:spAutoFit/>
          </a:bodyPr>
          <a:lstStyle/>
          <a:p>
            <a:pPr indent="0" lvl="0" marL="0" marR="0" rtl="0" algn="r">
              <a:lnSpc>
                <a:spcPct val="108005"/>
              </a:lnSpc>
              <a:spcBef>
                <a:spcPts val="0"/>
              </a:spcBef>
              <a:spcAft>
                <a:spcPts val="0"/>
              </a:spcAft>
              <a:buNone/>
            </a:pPr>
            <a:r>
              <a:rPr lang="en-GB" sz="1500">
                <a:solidFill>
                  <a:srgbClr val="282828"/>
                </a:solidFill>
                <a:latin typeface="Asap"/>
                <a:ea typeface="Asap"/>
                <a:cs typeface="Asap"/>
                <a:sym typeface="Asap"/>
              </a:rPr>
              <a:t>Project Client: Josh Tedjasaputra (Customer Experience Insight Pty Ltd)</a:t>
            </a:r>
            <a:endParaRPr sz="700"/>
          </a:p>
        </p:txBody>
      </p:sp>
      <p:pic>
        <p:nvPicPr>
          <p:cNvPr id="71" name="Google Shape;71;p14"/>
          <p:cNvPicPr preferRelativeResize="0"/>
          <p:nvPr/>
        </p:nvPicPr>
        <p:blipFill>
          <a:blip r:embed="rId7">
            <a:alphaModFix/>
          </a:blip>
          <a:stretch>
            <a:fillRect/>
          </a:stretch>
        </p:blipFill>
        <p:spPr>
          <a:xfrm>
            <a:off x="8463350" y="1174105"/>
            <a:ext cx="823025" cy="759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86" name="Shape 186"/>
        <p:cNvGrpSpPr/>
        <p:nvPr/>
      </p:nvGrpSpPr>
      <p:grpSpPr>
        <a:xfrm>
          <a:off x="0" y="0"/>
          <a:ext cx="0" cy="0"/>
          <a:chOff x="0" y="0"/>
          <a:chExt cx="0" cy="0"/>
        </a:xfrm>
      </p:grpSpPr>
      <p:sp>
        <p:nvSpPr>
          <p:cNvPr id="187" name="Google Shape;187;p23"/>
          <p:cNvSpPr txBox="1"/>
          <p:nvPr/>
        </p:nvSpPr>
        <p:spPr>
          <a:xfrm>
            <a:off x="575326" y="225575"/>
            <a:ext cx="54489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4200">
                <a:solidFill>
                  <a:srgbClr val="282828"/>
                </a:solidFill>
                <a:latin typeface="Poppins"/>
                <a:ea typeface="Poppins"/>
                <a:cs typeface="Poppins"/>
                <a:sym typeface="Poppins"/>
              </a:rPr>
              <a:t>Cost comparison</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1" name="Shape 191"/>
        <p:cNvGrpSpPr/>
        <p:nvPr/>
      </p:nvGrpSpPr>
      <p:grpSpPr>
        <a:xfrm>
          <a:off x="0" y="0"/>
          <a:ext cx="0" cy="0"/>
          <a:chOff x="0" y="0"/>
          <a:chExt cx="0" cy="0"/>
        </a:xfrm>
      </p:grpSpPr>
      <p:graphicFrame>
        <p:nvGraphicFramePr>
          <p:cNvPr id="192" name="Google Shape;192;p24"/>
          <p:cNvGraphicFramePr/>
          <p:nvPr/>
        </p:nvGraphicFramePr>
        <p:xfrm>
          <a:off x="188225" y="104475"/>
          <a:ext cx="3000000" cy="3000000"/>
        </p:xfrm>
        <a:graphic>
          <a:graphicData uri="http://schemas.openxmlformats.org/drawingml/2006/table">
            <a:tbl>
              <a:tblPr>
                <a:noFill/>
                <a:tableStyleId>{C07477F6-EF07-4858-8D62-52E964E56CB0}</a:tableStyleId>
              </a:tblPr>
              <a:tblGrid>
                <a:gridCol w="797050"/>
                <a:gridCol w="797050"/>
                <a:gridCol w="797050"/>
                <a:gridCol w="797050"/>
                <a:gridCol w="797050"/>
                <a:gridCol w="797050"/>
                <a:gridCol w="797050"/>
                <a:gridCol w="797050"/>
                <a:gridCol w="797050"/>
                <a:gridCol w="797050"/>
                <a:gridCol w="797050"/>
              </a:tblGrid>
              <a:tr h="879775">
                <a:tc>
                  <a:txBody>
                    <a:bodyPr/>
                    <a:lstStyle/>
                    <a:p>
                      <a:pPr indent="0" lvl="0" marL="0" rtl="0" algn="l">
                        <a:lnSpc>
                          <a:spcPct val="150000"/>
                        </a:lnSpc>
                        <a:spcBef>
                          <a:spcPts val="1200"/>
                        </a:spcBef>
                        <a:spcAft>
                          <a:spcPts val="1200"/>
                        </a:spcAft>
                        <a:buNone/>
                      </a:pPr>
                      <a:r>
                        <a:rPr b="1" lang="en-GB" sz="800">
                          <a:latin typeface="Times New Roman"/>
                          <a:ea typeface="Times New Roman"/>
                          <a:cs typeface="Times New Roman"/>
                          <a:sym typeface="Times New Roman"/>
                        </a:rPr>
                        <a:t>Rank (Borda)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Model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Memory Usage (MB)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Number of Parameters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Embedding Dimensions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Max Tokens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Mean (Task)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Mean (TaskType)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Reranking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Retrieval *</a:t>
                      </a:r>
                      <a:endParaRPr b="1"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b="1" lang="en-GB" sz="800">
                          <a:latin typeface="Times New Roman"/>
                          <a:ea typeface="Times New Roman"/>
                          <a:cs typeface="Times New Roman"/>
                          <a:sym typeface="Times New Roman"/>
                        </a:rPr>
                        <a:t>STS *</a:t>
                      </a:r>
                      <a:endParaRPr b="1" sz="800">
                        <a:latin typeface="Times New Roman"/>
                        <a:ea typeface="Times New Roman"/>
                        <a:cs typeface="Times New Roman"/>
                        <a:sym typeface="Times New Roman"/>
                      </a:endParaRPr>
                    </a:p>
                  </a:txBody>
                  <a:tcPr marT="63500" marB="63500" marR="63500" marL="63500"/>
                </a:tc>
              </a:tr>
              <a:tr h="974725">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10</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Cohere-embed-multilingual-v3.0</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1024</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61.1</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53.31</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64.07</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59.16</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74.8</a:t>
                      </a:r>
                      <a:endParaRPr sz="800">
                        <a:latin typeface="Times New Roman"/>
                        <a:ea typeface="Times New Roman"/>
                        <a:cs typeface="Times New Roman"/>
                        <a:sym typeface="Times New Roman"/>
                      </a:endParaRPr>
                    </a:p>
                  </a:txBody>
                  <a:tcPr marT="63500" marB="63500" marR="63500" marL="63500"/>
                </a:tc>
              </a:tr>
              <a:tr h="879775">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40</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Cohere-embed-english-v3.0</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1024</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48.19</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41.85</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50.68</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45.41</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64.72</a:t>
                      </a:r>
                      <a:endParaRPr sz="800">
                        <a:latin typeface="Times New Roman"/>
                        <a:ea typeface="Times New Roman"/>
                        <a:cs typeface="Times New Roman"/>
                        <a:sym typeface="Times New Roman"/>
                      </a:endParaRPr>
                    </a:p>
                  </a:txBody>
                  <a:tcPr marT="63500" marB="63500" marR="63500" marL="63500"/>
                </a:tc>
              </a:tr>
              <a:tr h="612775">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56</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e5-base-v2</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418</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109M</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768</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512</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46.03</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39.41</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47.5</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40.49</a:t>
                      </a:r>
                      <a:endParaRPr sz="8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60.73</a:t>
                      </a:r>
                      <a:endParaRPr sz="800">
                        <a:latin typeface="Times New Roman"/>
                        <a:ea typeface="Times New Roman"/>
                        <a:cs typeface="Times New Roman"/>
                        <a:sym typeface="Times New Roman"/>
                      </a:endParaRPr>
                    </a:p>
                  </a:txBody>
                  <a:tcPr marT="63500" marB="63500" marR="63500" marL="63500">
                    <a:solidFill>
                      <a:schemeClr val="accent6"/>
                    </a:solidFill>
                  </a:tcPr>
                </a:tc>
              </a:tr>
              <a:tr h="793750">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113</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all-MiniLM-L6-v2</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87</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22M</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384</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256</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41.43</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35.18</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40.28</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32.51</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56.08</a:t>
                      </a:r>
                      <a:endParaRPr sz="800">
                        <a:latin typeface="Times New Roman"/>
                        <a:ea typeface="Times New Roman"/>
                        <a:cs typeface="Times New Roman"/>
                        <a:sym typeface="Times New Roman"/>
                      </a:endParaRPr>
                    </a:p>
                  </a:txBody>
                  <a:tcPr marT="63500" marB="63500" marR="63500" marL="63500"/>
                </a:tc>
              </a:tr>
              <a:tr h="793750">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158</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text-embedding-ada-002</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Unknown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1536</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1200"/>
                        </a:spcBef>
                        <a:spcAft>
                          <a:spcPts val="1200"/>
                        </a:spcAft>
                        <a:buNone/>
                      </a:pPr>
                      <a:r>
                        <a:rPr lang="en-GB" sz="800">
                          <a:latin typeface="Times New Roman"/>
                          <a:ea typeface="Times New Roman"/>
                          <a:cs typeface="Times New Roman"/>
                          <a:sym typeface="Times New Roman"/>
                        </a:rPr>
                        <a:t>8191</a:t>
                      </a:r>
                      <a:endParaRPr sz="800">
                        <a:latin typeface="Times New Roman"/>
                        <a:ea typeface="Times New Roman"/>
                        <a:cs typeface="Times New Roman"/>
                        <a:sym typeface="Times New Roman"/>
                      </a:endParaRPr>
                    </a:p>
                  </a:txBody>
                  <a:tcPr marT="63500" marB="63500" marR="63500" marL="63500"/>
                </a:tc>
                <a:tc>
                  <a:txBody>
                    <a:bodyPr/>
                    <a:lstStyle/>
                    <a:p>
                      <a:pPr indent="-279400" lvl="0" marL="457200" rtl="0" algn="ctr">
                        <a:spcBef>
                          <a:spcPts val="0"/>
                        </a:spcBef>
                        <a:spcAft>
                          <a:spcPts val="0"/>
                        </a:spcAft>
                        <a:buSzPts val="800"/>
                        <a:buFont typeface="Times New Roman"/>
                        <a:buChar char="-"/>
                      </a:pPr>
                      <a:r>
                        <a:t/>
                      </a:r>
                      <a:endParaRPr sz="800">
                        <a:latin typeface="Times New Roman"/>
                        <a:ea typeface="Times New Roman"/>
                        <a:cs typeface="Times New Roman"/>
                        <a:sym typeface="Times New Roman"/>
                      </a:endParaRPr>
                    </a:p>
                  </a:txBody>
                  <a:tcPr marT="63500" marB="63500" marR="63500" marL="63500"/>
                </a:tc>
                <a:tc>
                  <a:txBody>
                    <a:bodyPr/>
                    <a:lstStyle/>
                    <a:p>
                      <a:pPr indent="-279400" lvl="0" marL="457200" rtl="0" algn="ctr">
                        <a:spcBef>
                          <a:spcPts val="0"/>
                        </a:spcBef>
                        <a:spcAft>
                          <a:spcPts val="0"/>
                        </a:spcAft>
                        <a:buSzPts val="800"/>
                        <a:buFont typeface="Times New Roman"/>
                        <a:buChar char="-"/>
                      </a:pPr>
                      <a:r>
                        <a:t/>
                      </a:r>
                      <a:endParaRPr sz="800">
                        <a:latin typeface="Times New Roman"/>
                        <a:ea typeface="Times New Roman"/>
                        <a:cs typeface="Times New Roman"/>
                        <a:sym typeface="Times New Roman"/>
                      </a:endParaRPr>
                    </a:p>
                  </a:txBody>
                  <a:tcPr marT="63500" marB="63500" marR="63500" marL="63500"/>
                </a:tc>
                <a:tc>
                  <a:txBody>
                    <a:bodyPr/>
                    <a:lstStyle/>
                    <a:p>
                      <a:pPr indent="-279400" lvl="0" marL="457200" rtl="0" algn="ctr">
                        <a:spcBef>
                          <a:spcPts val="0"/>
                        </a:spcBef>
                        <a:spcAft>
                          <a:spcPts val="0"/>
                        </a:spcAft>
                        <a:buSzPts val="800"/>
                        <a:buFont typeface="Times New Roman"/>
                        <a:buChar char="-"/>
                      </a:pPr>
                      <a:r>
                        <a:t/>
                      </a:r>
                      <a:endParaRPr sz="800">
                        <a:latin typeface="Times New Roman"/>
                        <a:ea typeface="Times New Roman"/>
                        <a:cs typeface="Times New Roman"/>
                        <a:sym typeface="Times New Roman"/>
                      </a:endParaRPr>
                    </a:p>
                  </a:txBody>
                  <a:tcPr marT="63500" marB="63500" marR="63500" marL="63500"/>
                </a:tc>
                <a:tc>
                  <a:txBody>
                    <a:bodyPr/>
                    <a:lstStyle/>
                    <a:p>
                      <a:pPr indent="-279400" lvl="0" marL="457200" rtl="0" algn="ctr">
                        <a:spcBef>
                          <a:spcPts val="0"/>
                        </a:spcBef>
                        <a:spcAft>
                          <a:spcPts val="0"/>
                        </a:spcAft>
                        <a:buSzPts val="800"/>
                        <a:buFont typeface="Times New Roman"/>
                        <a:buChar char="-"/>
                      </a:pPr>
                      <a:r>
                        <a:t/>
                      </a:r>
                      <a:endParaRPr sz="800">
                        <a:latin typeface="Times New Roman"/>
                        <a:ea typeface="Times New Roman"/>
                        <a:cs typeface="Times New Roman"/>
                        <a:sym typeface="Times New Roman"/>
                      </a:endParaRPr>
                    </a:p>
                  </a:txBody>
                  <a:tcPr marT="63500" marB="63500" marR="63500" marL="63500"/>
                </a:tc>
                <a:tc>
                  <a:txBody>
                    <a:bodyPr/>
                    <a:lstStyle/>
                    <a:p>
                      <a:pPr indent="-279400" lvl="0" marL="457200" rtl="0" algn="ctr">
                        <a:spcBef>
                          <a:spcPts val="0"/>
                        </a:spcBef>
                        <a:spcAft>
                          <a:spcPts val="0"/>
                        </a:spcAft>
                        <a:buSzPts val="800"/>
                        <a:buFont typeface="Times New Roman"/>
                        <a:buChar char="-"/>
                      </a:pPr>
                      <a:r>
                        <a:t/>
                      </a:r>
                      <a:endParaRPr sz="8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6" name="Shape 196"/>
        <p:cNvGrpSpPr/>
        <p:nvPr/>
      </p:nvGrpSpPr>
      <p:grpSpPr>
        <a:xfrm>
          <a:off x="0" y="0"/>
          <a:ext cx="0" cy="0"/>
          <a:chOff x="0" y="0"/>
          <a:chExt cx="0" cy="0"/>
        </a:xfrm>
      </p:grpSpPr>
      <p:graphicFrame>
        <p:nvGraphicFramePr>
          <p:cNvPr id="197" name="Google Shape;197;p25"/>
          <p:cNvGraphicFramePr/>
          <p:nvPr/>
        </p:nvGraphicFramePr>
        <p:xfrm>
          <a:off x="152400" y="152400"/>
          <a:ext cx="3000000" cy="3000000"/>
        </p:xfrm>
        <a:graphic>
          <a:graphicData uri="http://schemas.openxmlformats.org/drawingml/2006/table">
            <a:tbl>
              <a:tblPr>
                <a:noFill/>
                <a:tableStyleId>{69BA91D7-6ED6-4C69-B2EC-2D8F297E9874}</a:tableStyleId>
              </a:tblPr>
              <a:tblGrid>
                <a:gridCol w="1080000"/>
                <a:gridCol w="1080000"/>
                <a:gridCol w="1080000"/>
                <a:gridCol w="1080000"/>
                <a:gridCol w="1080000"/>
                <a:gridCol w="1080000"/>
                <a:gridCol w="1080000"/>
                <a:gridCol w="1080000"/>
              </a:tblGrid>
              <a:tr h="360000">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Model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License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Parameters (B)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Context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Input $/M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Output $/M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MMLU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GB" sz="800">
                          <a:latin typeface="Times New Roman"/>
                          <a:ea typeface="Times New Roman"/>
                          <a:cs typeface="Times New Roman"/>
                          <a:sym typeface="Times New Roman"/>
                        </a:rPr>
                        <a:t>DROP *</a:t>
                      </a:r>
                      <a:endParaRPr b="1"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GPT-4</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32,768</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$30.00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$60.00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86.40%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80.90%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o1</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200,000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$15.00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$60.00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91.80%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o1-preview</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$15.00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$60.00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90.80%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GPT-4 Turbo</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$30.00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86.50%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86.00%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o1-mini</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$3.00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85.20%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GPT-4o</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$2.50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88.00%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GPT-4o mini</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$0.15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$0.60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82.00%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79.70%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Llama 3.1 405B Instruct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Open</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405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$0.90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$0.90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87.30%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84.80%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DeepSeek-R1</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Open</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671</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131,072</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$0.55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$2.19</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90.80%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92.20%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GPT-3.5 Turbo</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Proprietary</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16,385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$0.50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$1.50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69.80%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70.20%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Llama 3.2 90B Instruct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Open</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90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128,000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$0.35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$0.40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86.00%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000">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Qwen2.5 72B Instruct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Open</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72.7</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131,072</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$0.35</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$0.40</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01" name="Shape 201"/>
        <p:cNvGrpSpPr/>
        <p:nvPr/>
      </p:nvGrpSpPr>
      <p:grpSpPr>
        <a:xfrm>
          <a:off x="0" y="0"/>
          <a:ext cx="0" cy="0"/>
          <a:chOff x="0" y="0"/>
          <a:chExt cx="0" cy="0"/>
        </a:xfrm>
      </p:grpSpPr>
      <p:sp>
        <p:nvSpPr>
          <p:cNvPr id="202" name="Google Shape;202;p26"/>
          <p:cNvSpPr txBox="1"/>
          <p:nvPr/>
        </p:nvSpPr>
        <p:spPr>
          <a:xfrm>
            <a:off x="575326" y="225575"/>
            <a:ext cx="54489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4200">
                <a:solidFill>
                  <a:srgbClr val="282828"/>
                </a:solidFill>
                <a:latin typeface="Poppins"/>
                <a:ea typeface="Poppins"/>
                <a:cs typeface="Poppins"/>
                <a:sym typeface="Poppins"/>
              </a:rPr>
              <a:t>Data storage</a:t>
            </a:r>
            <a:endParaRPr sz="700"/>
          </a:p>
        </p:txBody>
      </p:sp>
      <p:sp>
        <p:nvSpPr>
          <p:cNvPr id="203" name="Google Shape;203;p26"/>
          <p:cNvSpPr txBox="1"/>
          <p:nvPr/>
        </p:nvSpPr>
        <p:spPr>
          <a:xfrm>
            <a:off x="301600" y="1533150"/>
            <a:ext cx="4046400" cy="2268900"/>
          </a:xfrm>
          <a:prstGeom prst="rect">
            <a:avLst/>
          </a:prstGeom>
          <a:noFill/>
          <a:ln>
            <a:noFill/>
          </a:ln>
        </p:spPr>
        <p:txBody>
          <a:bodyPr anchorCtr="0" anchor="t" bIns="0" lIns="0" spcFirstLastPara="1" rIns="0" wrap="square" tIns="0">
            <a:spAutoFit/>
          </a:bodyPr>
          <a:lstStyle/>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The resulting data from the previous stage are stored into the local PostgreSQL database. Generated vector embeddings are also stored into the database using pgvector which is an extension of PostgreSQL.</a:t>
            </a:r>
            <a:endParaRPr sz="1200">
              <a:solidFill>
                <a:srgbClr val="282828"/>
              </a:solidFill>
              <a:latin typeface="Asap"/>
              <a:ea typeface="Asap"/>
              <a:cs typeface="Asap"/>
              <a:sym typeface="Asap"/>
            </a:endParaRPr>
          </a:p>
          <a:p>
            <a:pPr indent="0" lvl="0" marL="45720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A database index is created on case_topic of the satdata table. This significantly speeds up </a:t>
            </a:r>
            <a:r>
              <a:rPr lang="en-GB" sz="1200">
                <a:solidFill>
                  <a:srgbClr val="282828"/>
                </a:solidFill>
                <a:latin typeface="Asap"/>
                <a:ea typeface="Asap"/>
                <a:cs typeface="Asap"/>
                <a:sym typeface="Asap"/>
              </a:rPr>
              <a:t>searching</a:t>
            </a:r>
            <a:r>
              <a:rPr lang="en-GB" sz="1200">
                <a:solidFill>
                  <a:srgbClr val="282828"/>
                </a:solidFill>
                <a:latin typeface="Asap"/>
                <a:ea typeface="Asap"/>
                <a:cs typeface="Asap"/>
                <a:sym typeface="Asap"/>
              </a:rPr>
              <a:t> and filtering on case_topic.</a:t>
            </a:r>
            <a:endParaRPr sz="12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sz="700"/>
          </a:p>
        </p:txBody>
      </p:sp>
      <p:pic>
        <p:nvPicPr>
          <p:cNvPr id="204" name="Google Shape;204;p26"/>
          <p:cNvPicPr preferRelativeResize="0"/>
          <p:nvPr/>
        </p:nvPicPr>
        <p:blipFill>
          <a:blip r:embed="rId3">
            <a:alphaModFix/>
          </a:blip>
          <a:stretch>
            <a:fillRect/>
          </a:stretch>
        </p:blipFill>
        <p:spPr>
          <a:xfrm>
            <a:off x="4846438" y="1499341"/>
            <a:ext cx="1964675" cy="899825"/>
          </a:xfrm>
          <a:prstGeom prst="rect">
            <a:avLst/>
          </a:prstGeom>
          <a:noFill/>
          <a:ln>
            <a:noFill/>
          </a:ln>
        </p:spPr>
      </p:pic>
      <p:pic>
        <p:nvPicPr>
          <p:cNvPr id="205" name="Google Shape;205;p26"/>
          <p:cNvPicPr preferRelativeResize="0"/>
          <p:nvPr/>
        </p:nvPicPr>
        <p:blipFill rotWithShape="1">
          <a:blip r:embed="rId4">
            <a:alphaModFix/>
          </a:blip>
          <a:srcRect b="44442" l="57807" r="24071" t="9073"/>
          <a:stretch/>
        </p:blipFill>
        <p:spPr>
          <a:xfrm>
            <a:off x="7309575" y="1258800"/>
            <a:ext cx="935900" cy="1140375"/>
          </a:xfrm>
          <a:prstGeom prst="rect">
            <a:avLst/>
          </a:prstGeom>
          <a:noFill/>
          <a:ln>
            <a:noFill/>
          </a:ln>
        </p:spPr>
      </p:pic>
      <p:pic>
        <p:nvPicPr>
          <p:cNvPr id="206" name="Google Shape;206;p26"/>
          <p:cNvPicPr preferRelativeResize="0"/>
          <p:nvPr/>
        </p:nvPicPr>
        <p:blipFill>
          <a:blip r:embed="rId5">
            <a:alphaModFix/>
          </a:blip>
          <a:stretch>
            <a:fillRect/>
          </a:stretch>
        </p:blipFill>
        <p:spPr>
          <a:xfrm>
            <a:off x="5159125" y="2839175"/>
            <a:ext cx="2990475" cy="156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0" name="Shape 210"/>
        <p:cNvGrpSpPr/>
        <p:nvPr/>
      </p:nvGrpSpPr>
      <p:grpSpPr>
        <a:xfrm>
          <a:off x="0" y="0"/>
          <a:ext cx="0" cy="0"/>
          <a:chOff x="0" y="0"/>
          <a:chExt cx="0" cy="0"/>
        </a:xfrm>
      </p:grpSpPr>
      <p:sp>
        <p:nvSpPr>
          <p:cNvPr id="211" name="Google Shape;211;p27"/>
          <p:cNvSpPr txBox="1"/>
          <p:nvPr/>
        </p:nvSpPr>
        <p:spPr>
          <a:xfrm>
            <a:off x="306900" y="208225"/>
            <a:ext cx="10153800" cy="6465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GB" sz="4200">
                <a:solidFill>
                  <a:srgbClr val="282828"/>
                </a:solidFill>
                <a:latin typeface="Poppins"/>
                <a:ea typeface="Poppins"/>
                <a:cs typeface="Poppins"/>
                <a:sym typeface="Poppins"/>
              </a:rPr>
              <a:t>DB design</a:t>
            </a:r>
            <a:endParaRPr sz="700"/>
          </a:p>
        </p:txBody>
      </p:sp>
      <p:pic>
        <p:nvPicPr>
          <p:cNvPr id="212" name="Google Shape;212;p27"/>
          <p:cNvPicPr preferRelativeResize="0"/>
          <p:nvPr/>
        </p:nvPicPr>
        <p:blipFill>
          <a:blip r:embed="rId3">
            <a:alphaModFix/>
          </a:blip>
          <a:stretch>
            <a:fillRect/>
          </a:stretch>
        </p:blipFill>
        <p:spPr>
          <a:xfrm>
            <a:off x="5487825" y="854725"/>
            <a:ext cx="3383251" cy="3418650"/>
          </a:xfrm>
          <a:prstGeom prst="rect">
            <a:avLst/>
          </a:prstGeom>
          <a:noFill/>
          <a:ln>
            <a:noFill/>
          </a:ln>
        </p:spPr>
      </p:pic>
      <p:pic>
        <p:nvPicPr>
          <p:cNvPr id="213" name="Google Shape;213;p27"/>
          <p:cNvPicPr preferRelativeResize="0"/>
          <p:nvPr/>
        </p:nvPicPr>
        <p:blipFill>
          <a:blip r:embed="rId4">
            <a:alphaModFix/>
          </a:blip>
          <a:stretch>
            <a:fillRect/>
          </a:stretch>
        </p:blipFill>
        <p:spPr>
          <a:xfrm>
            <a:off x="780575" y="1386948"/>
            <a:ext cx="3249349" cy="2354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7" name="Shape 217"/>
        <p:cNvGrpSpPr/>
        <p:nvPr/>
      </p:nvGrpSpPr>
      <p:grpSpPr>
        <a:xfrm>
          <a:off x="0" y="0"/>
          <a:ext cx="0" cy="0"/>
          <a:chOff x="0" y="0"/>
          <a:chExt cx="0" cy="0"/>
        </a:xfrm>
      </p:grpSpPr>
      <p:grpSp>
        <p:nvGrpSpPr>
          <p:cNvPr id="218" name="Google Shape;218;p28"/>
          <p:cNvGrpSpPr/>
          <p:nvPr/>
        </p:nvGrpSpPr>
        <p:grpSpPr>
          <a:xfrm>
            <a:off x="-308708" y="1715761"/>
            <a:ext cx="6605641" cy="2094235"/>
            <a:chOff x="0" y="-9525"/>
            <a:chExt cx="3479400" cy="1103100"/>
          </a:xfrm>
        </p:grpSpPr>
        <p:sp>
          <p:nvSpPr>
            <p:cNvPr id="219" name="Google Shape;219;p28"/>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0" name="Google Shape;220;p28"/>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1" name="Google Shape;221;p28"/>
          <p:cNvSpPr txBox="1"/>
          <p:nvPr/>
        </p:nvSpPr>
        <p:spPr>
          <a:xfrm>
            <a:off x="514350" y="2166549"/>
            <a:ext cx="3972000" cy="6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900">
                <a:solidFill>
                  <a:srgbClr val="282828"/>
                </a:solidFill>
                <a:latin typeface="Poppins"/>
                <a:ea typeface="Poppins"/>
                <a:cs typeface="Poppins"/>
                <a:sym typeface="Poppins"/>
              </a:rPr>
              <a:t>FRONT-END</a:t>
            </a:r>
            <a:endParaRPr sz="700"/>
          </a:p>
        </p:txBody>
      </p:sp>
      <p:sp>
        <p:nvSpPr>
          <p:cNvPr id="222" name="Google Shape;222;p28"/>
          <p:cNvSpPr txBox="1"/>
          <p:nvPr/>
        </p:nvSpPr>
        <p:spPr>
          <a:xfrm>
            <a:off x="426585" y="73542"/>
            <a:ext cx="2306100" cy="14469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a:t>
            </a:r>
            <a:r>
              <a:rPr b="1" lang="en-GB" sz="9400">
                <a:solidFill>
                  <a:srgbClr val="282828"/>
                </a:solidFill>
                <a:latin typeface="Poppins"/>
                <a:ea typeface="Poppins"/>
                <a:cs typeface="Poppins"/>
                <a:sym typeface="Poppins"/>
              </a:rPr>
              <a:t>3</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26" name="Shape 226"/>
        <p:cNvGrpSpPr/>
        <p:nvPr/>
      </p:nvGrpSpPr>
      <p:grpSpPr>
        <a:xfrm>
          <a:off x="0" y="0"/>
          <a:ext cx="0" cy="0"/>
          <a:chOff x="0" y="0"/>
          <a:chExt cx="0" cy="0"/>
        </a:xfrm>
      </p:grpSpPr>
      <p:sp>
        <p:nvSpPr>
          <p:cNvPr id="227" name="Google Shape;227;p29"/>
          <p:cNvSpPr txBox="1"/>
          <p:nvPr/>
        </p:nvSpPr>
        <p:spPr>
          <a:xfrm>
            <a:off x="514350" y="536367"/>
            <a:ext cx="4175400" cy="6465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GB" sz="4200">
                <a:solidFill>
                  <a:srgbClr val="282828"/>
                </a:solidFill>
                <a:latin typeface="Poppins"/>
                <a:ea typeface="Poppins"/>
                <a:cs typeface="Poppins"/>
                <a:sym typeface="Poppins"/>
              </a:rPr>
              <a:t>FRONT-END</a:t>
            </a:r>
            <a:endParaRPr sz="700"/>
          </a:p>
        </p:txBody>
      </p:sp>
      <p:sp>
        <p:nvSpPr>
          <p:cNvPr id="228" name="Google Shape;228;p29"/>
          <p:cNvSpPr txBox="1"/>
          <p:nvPr/>
        </p:nvSpPr>
        <p:spPr>
          <a:xfrm>
            <a:off x="670650" y="1329600"/>
            <a:ext cx="4471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rgbClr val="282828"/>
                </a:solidFill>
                <a:latin typeface="Asap"/>
                <a:ea typeface="Asap"/>
                <a:cs typeface="Asap"/>
                <a:sym typeface="Asap"/>
              </a:rPr>
              <a:t>The most popular front-end platform in Australia:</a:t>
            </a:r>
            <a:endParaRPr/>
          </a:p>
        </p:txBody>
      </p:sp>
      <p:pic>
        <p:nvPicPr>
          <p:cNvPr id="229" name="Google Shape;229;p29"/>
          <p:cNvPicPr preferRelativeResize="0"/>
          <p:nvPr/>
        </p:nvPicPr>
        <p:blipFill>
          <a:blip r:embed="rId3">
            <a:alphaModFix/>
          </a:blip>
          <a:stretch>
            <a:fillRect/>
          </a:stretch>
        </p:blipFill>
        <p:spPr>
          <a:xfrm>
            <a:off x="5353800" y="1222475"/>
            <a:ext cx="2521224" cy="2243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3" name="Shape 233"/>
        <p:cNvGrpSpPr/>
        <p:nvPr/>
      </p:nvGrpSpPr>
      <p:grpSpPr>
        <a:xfrm>
          <a:off x="0" y="0"/>
          <a:ext cx="0" cy="0"/>
          <a:chOff x="0" y="0"/>
          <a:chExt cx="0" cy="0"/>
        </a:xfrm>
      </p:grpSpPr>
      <p:grpSp>
        <p:nvGrpSpPr>
          <p:cNvPr id="234" name="Google Shape;234;p30"/>
          <p:cNvGrpSpPr/>
          <p:nvPr/>
        </p:nvGrpSpPr>
        <p:grpSpPr>
          <a:xfrm>
            <a:off x="-308708" y="1715761"/>
            <a:ext cx="6605641" cy="2094235"/>
            <a:chOff x="0" y="-9525"/>
            <a:chExt cx="3479400" cy="1103100"/>
          </a:xfrm>
        </p:grpSpPr>
        <p:sp>
          <p:nvSpPr>
            <p:cNvPr id="235" name="Google Shape;235;p30"/>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6" name="Google Shape;236;p30"/>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7" name="Google Shape;237;p30"/>
          <p:cNvSpPr txBox="1"/>
          <p:nvPr/>
        </p:nvSpPr>
        <p:spPr>
          <a:xfrm>
            <a:off x="514350" y="2166549"/>
            <a:ext cx="3972000" cy="6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900">
                <a:solidFill>
                  <a:srgbClr val="282828"/>
                </a:solidFill>
                <a:latin typeface="Poppins"/>
                <a:ea typeface="Poppins"/>
                <a:cs typeface="Poppins"/>
                <a:sym typeface="Poppins"/>
              </a:rPr>
              <a:t>GRAPH SEARCH</a:t>
            </a:r>
            <a:endParaRPr sz="700"/>
          </a:p>
        </p:txBody>
      </p:sp>
      <p:sp>
        <p:nvSpPr>
          <p:cNvPr id="238" name="Google Shape;238;p30"/>
          <p:cNvSpPr txBox="1"/>
          <p:nvPr/>
        </p:nvSpPr>
        <p:spPr>
          <a:xfrm>
            <a:off x="426585" y="73542"/>
            <a:ext cx="2306100" cy="14469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a:t>
            </a:r>
            <a:r>
              <a:rPr b="1" lang="en-GB" sz="9400">
                <a:solidFill>
                  <a:srgbClr val="282828"/>
                </a:solidFill>
                <a:latin typeface="Poppins"/>
                <a:ea typeface="Poppins"/>
                <a:cs typeface="Poppins"/>
                <a:sym typeface="Poppins"/>
              </a:rPr>
              <a:t>4</a:t>
            </a:r>
            <a:endParaRPr sz="700"/>
          </a:p>
        </p:txBody>
      </p:sp>
      <p:pic>
        <p:nvPicPr>
          <p:cNvPr id="239" name="Google Shape;239;p30"/>
          <p:cNvPicPr preferRelativeResize="0"/>
          <p:nvPr/>
        </p:nvPicPr>
        <p:blipFill>
          <a:blip r:embed="rId3">
            <a:alphaModFix/>
          </a:blip>
          <a:stretch>
            <a:fillRect/>
          </a:stretch>
        </p:blipFill>
        <p:spPr>
          <a:xfrm>
            <a:off x="6651675" y="2166558"/>
            <a:ext cx="2306100" cy="28214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3"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575325" y="1076000"/>
            <a:ext cx="4482698" cy="2692249"/>
          </a:xfrm>
          <a:prstGeom prst="rect">
            <a:avLst/>
          </a:prstGeom>
          <a:noFill/>
          <a:ln>
            <a:noFill/>
          </a:ln>
        </p:spPr>
      </p:pic>
      <p:sp>
        <p:nvSpPr>
          <p:cNvPr id="245" name="Google Shape;245;p31"/>
          <p:cNvSpPr txBox="1"/>
          <p:nvPr/>
        </p:nvSpPr>
        <p:spPr>
          <a:xfrm>
            <a:off x="575326" y="257525"/>
            <a:ext cx="5448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500">
                <a:solidFill>
                  <a:srgbClr val="282828"/>
                </a:solidFill>
                <a:latin typeface="Poppins"/>
                <a:ea typeface="Poppins"/>
                <a:cs typeface="Poppins"/>
                <a:sym typeface="Poppins"/>
              </a:rPr>
              <a:t>What</a:t>
            </a:r>
            <a:r>
              <a:rPr b="1" lang="en-GB" sz="3500">
                <a:solidFill>
                  <a:srgbClr val="282828"/>
                </a:solidFill>
                <a:latin typeface="Poppins"/>
                <a:ea typeface="Poppins"/>
                <a:cs typeface="Poppins"/>
                <a:sym typeface="Poppins"/>
              </a:rPr>
              <a:t> is neo4j</a:t>
            </a:r>
            <a:endParaRPr sz="100"/>
          </a:p>
        </p:txBody>
      </p:sp>
      <p:sp>
        <p:nvSpPr>
          <p:cNvPr id="246" name="Google Shape;246;p31"/>
          <p:cNvSpPr/>
          <p:nvPr/>
        </p:nvSpPr>
        <p:spPr>
          <a:xfrm>
            <a:off x="1037375" y="4183525"/>
            <a:ext cx="969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Nodes</a:t>
            </a:r>
            <a:endParaRPr/>
          </a:p>
        </p:txBody>
      </p:sp>
      <p:cxnSp>
        <p:nvCxnSpPr>
          <p:cNvPr id="247" name="Google Shape;247;p31"/>
          <p:cNvCxnSpPr>
            <a:stCxn id="246" idx="0"/>
          </p:cNvCxnSpPr>
          <p:nvPr/>
        </p:nvCxnSpPr>
        <p:spPr>
          <a:xfrm flipH="1" rot="10800000">
            <a:off x="1521875" y="3597925"/>
            <a:ext cx="687000" cy="5856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1"/>
          <p:cNvCxnSpPr>
            <a:stCxn id="246" idx="0"/>
          </p:cNvCxnSpPr>
          <p:nvPr/>
        </p:nvCxnSpPr>
        <p:spPr>
          <a:xfrm rot="10800000">
            <a:off x="1495475" y="2831125"/>
            <a:ext cx="26400" cy="13524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31"/>
          <p:cNvSpPr/>
          <p:nvPr/>
        </p:nvSpPr>
        <p:spPr>
          <a:xfrm>
            <a:off x="3463975" y="4226125"/>
            <a:ext cx="1449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Relation</a:t>
            </a:r>
            <a:r>
              <a:rPr lang="en-GB"/>
              <a:t>ships</a:t>
            </a:r>
            <a:endParaRPr/>
          </a:p>
        </p:txBody>
      </p:sp>
      <p:cxnSp>
        <p:nvCxnSpPr>
          <p:cNvPr id="250" name="Google Shape;250;p31"/>
          <p:cNvCxnSpPr/>
          <p:nvPr/>
        </p:nvCxnSpPr>
        <p:spPr>
          <a:xfrm flipH="1" rot="10800000">
            <a:off x="3867025" y="2788525"/>
            <a:ext cx="162900" cy="13950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1"/>
          <p:cNvCxnSpPr/>
          <p:nvPr/>
        </p:nvCxnSpPr>
        <p:spPr>
          <a:xfrm rot="10800000">
            <a:off x="3252625" y="2501125"/>
            <a:ext cx="614400" cy="1682400"/>
          </a:xfrm>
          <a:prstGeom prst="straightConnector1">
            <a:avLst/>
          </a:prstGeom>
          <a:noFill/>
          <a:ln cap="flat" cmpd="sng" w="9525">
            <a:solidFill>
              <a:schemeClr val="dk2"/>
            </a:solidFill>
            <a:prstDash val="solid"/>
            <a:round/>
            <a:headEnd len="med" w="med" type="none"/>
            <a:tailEnd len="med" w="med" type="triangle"/>
          </a:ln>
        </p:spPr>
      </p:cxnSp>
      <p:pic>
        <p:nvPicPr>
          <p:cNvPr id="252" name="Google Shape;252;p31"/>
          <p:cNvPicPr preferRelativeResize="0"/>
          <p:nvPr/>
        </p:nvPicPr>
        <p:blipFill rotWithShape="1">
          <a:blip r:embed="rId4">
            <a:alphaModFix/>
          </a:blip>
          <a:srcRect b="12632" l="-2020" r="2020" t="3035"/>
          <a:stretch/>
        </p:blipFill>
        <p:spPr>
          <a:xfrm>
            <a:off x="5340350" y="655025"/>
            <a:ext cx="6854675" cy="3251650"/>
          </a:xfrm>
          <a:prstGeom prst="rect">
            <a:avLst/>
          </a:prstGeom>
          <a:noFill/>
          <a:ln>
            <a:noFill/>
          </a:ln>
        </p:spPr>
      </p:pic>
      <p:pic>
        <p:nvPicPr>
          <p:cNvPr id="253" name="Google Shape;253;p31"/>
          <p:cNvPicPr preferRelativeResize="0"/>
          <p:nvPr/>
        </p:nvPicPr>
        <p:blipFill>
          <a:blip r:embed="rId5">
            <a:alphaModFix/>
          </a:blip>
          <a:stretch>
            <a:fillRect/>
          </a:stretch>
        </p:blipFill>
        <p:spPr>
          <a:xfrm>
            <a:off x="6776550" y="872076"/>
            <a:ext cx="1929147" cy="236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57" name="Shape 257"/>
        <p:cNvGrpSpPr/>
        <p:nvPr/>
      </p:nvGrpSpPr>
      <p:grpSpPr>
        <a:xfrm>
          <a:off x="0" y="0"/>
          <a:ext cx="0" cy="0"/>
          <a:chOff x="0" y="0"/>
          <a:chExt cx="0" cy="0"/>
        </a:xfrm>
      </p:grpSpPr>
      <p:sp>
        <p:nvSpPr>
          <p:cNvPr id="258" name="Google Shape;258;p32"/>
          <p:cNvSpPr txBox="1"/>
          <p:nvPr/>
        </p:nvSpPr>
        <p:spPr>
          <a:xfrm>
            <a:off x="703126" y="449225"/>
            <a:ext cx="54489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500">
                <a:solidFill>
                  <a:srgbClr val="282828"/>
                </a:solidFill>
                <a:latin typeface="Poppins"/>
                <a:ea typeface="Poppins"/>
                <a:cs typeface="Poppins"/>
                <a:sym typeface="Poppins"/>
              </a:rPr>
              <a:t>N</a:t>
            </a:r>
            <a:r>
              <a:rPr b="1" lang="en-GB" sz="3500">
                <a:solidFill>
                  <a:srgbClr val="282828"/>
                </a:solidFill>
                <a:latin typeface="Poppins"/>
                <a:ea typeface="Poppins"/>
                <a:cs typeface="Poppins"/>
                <a:sym typeface="Poppins"/>
              </a:rPr>
              <a:t>eo4j design</a:t>
            </a:r>
            <a:endParaRPr sz="200"/>
          </a:p>
        </p:txBody>
      </p:sp>
      <p:pic>
        <p:nvPicPr>
          <p:cNvPr id="259" name="Google Shape;259;p32" title="graph.png"/>
          <p:cNvPicPr preferRelativeResize="0"/>
          <p:nvPr/>
        </p:nvPicPr>
        <p:blipFill rotWithShape="1">
          <a:blip r:embed="rId3">
            <a:alphaModFix/>
          </a:blip>
          <a:srcRect b="71337" l="19624" r="42895" t="0"/>
          <a:stretch/>
        </p:blipFill>
        <p:spPr>
          <a:xfrm>
            <a:off x="882700" y="1461875"/>
            <a:ext cx="3200450" cy="2340175"/>
          </a:xfrm>
          <a:prstGeom prst="rect">
            <a:avLst/>
          </a:prstGeom>
          <a:noFill/>
          <a:ln>
            <a:noFill/>
          </a:ln>
        </p:spPr>
      </p:pic>
      <p:sp>
        <p:nvSpPr>
          <p:cNvPr id="260" name="Google Shape;260;p32"/>
          <p:cNvSpPr txBox="1"/>
          <p:nvPr/>
        </p:nvSpPr>
        <p:spPr>
          <a:xfrm>
            <a:off x="4621700" y="1032600"/>
            <a:ext cx="4093800" cy="33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1"/>
                </a:solidFill>
              </a:rPr>
              <a:t>Node Types</a:t>
            </a:r>
            <a:r>
              <a:rPr lang="en-GB"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GB" sz="1300">
                <a:solidFill>
                  <a:srgbClr val="188038"/>
                </a:solidFill>
                <a:latin typeface="Roboto Mono"/>
                <a:ea typeface="Roboto Mono"/>
                <a:cs typeface="Roboto Mono"/>
                <a:sym typeface="Roboto Mono"/>
              </a:rPr>
              <a:t>Case</a:t>
            </a:r>
            <a:r>
              <a:rPr lang="en-GB" sz="1300">
                <a:solidFill>
                  <a:schemeClr val="dk1"/>
                </a:solidFill>
              </a:rPr>
              <a:t>: Represents legal cases.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rgbClr val="188038"/>
                </a:solidFill>
                <a:latin typeface="Roboto Mono"/>
                <a:ea typeface="Roboto Mono"/>
                <a:cs typeface="Roboto Mono"/>
                <a:sym typeface="Roboto Mono"/>
              </a:rPr>
              <a:t>Law</a:t>
            </a:r>
            <a:r>
              <a:rPr lang="en-GB" sz="1300">
                <a:solidFill>
                  <a:schemeClr val="dk1"/>
                </a:solidFill>
              </a:rPr>
              <a:t>: Represents legal statutes/laws.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rgbClr val="188038"/>
                </a:solidFill>
                <a:latin typeface="Roboto Mono"/>
                <a:ea typeface="Roboto Mono"/>
                <a:cs typeface="Roboto Mono"/>
                <a:sym typeface="Roboto Mono"/>
              </a:rPr>
              <a:t>Section</a:t>
            </a:r>
            <a:r>
              <a:rPr lang="en-GB" sz="1300">
                <a:solidFill>
                  <a:schemeClr val="dk1"/>
                </a:solidFill>
              </a:rPr>
              <a:t>: Represents specific provisions or sections within a law.</a:t>
            </a:r>
            <a:endParaRPr sz="1300">
              <a:solidFill>
                <a:schemeClr val="dk1"/>
              </a:solidFill>
            </a:endParaRPr>
          </a:p>
          <a:p>
            <a:pPr indent="0" lvl="0" marL="0" rtl="0" algn="l">
              <a:lnSpc>
                <a:spcPct val="115000"/>
              </a:lnSpc>
              <a:spcBef>
                <a:spcPts val="1200"/>
              </a:spcBef>
              <a:spcAft>
                <a:spcPts val="0"/>
              </a:spcAft>
              <a:buNone/>
            </a:pPr>
            <a:r>
              <a:rPr b="1" lang="en-GB" sz="1300">
                <a:solidFill>
                  <a:schemeClr val="dk1"/>
                </a:solidFill>
              </a:rPr>
              <a:t>Relationship Types</a:t>
            </a:r>
            <a:r>
              <a:rPr lang="en-GB"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GB" sz="1300">
                <a:solidFill>
                  <a:srgbClr val="188038"/>
                </a:solidFill>
                <a:latin typeface="Roboto Mono"/>
                <a:ea typeface="Roboto Mono"/>
                <a:cs typeface="Roboto Mono"/>
                <a:sym typeface="Roboto Mono"/>
              </a:rPr>
              <a:t>REFERENCES</a:t>
            </a:r>
            <a:r>
              <a:rPr lang="en-GB" sz="1300">
                <a:solidFill>
                  <a:schemeClr val="dk1"/>
                </a:solidFill>
              </a:rPr>
              <a:t>: Indicates that a case references other cases.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rgbClr val="188038"/>
                </a:solidFill>
                <a:latin typeface="Roboto Mono"/>
                <a:ea typeface="Roboto Mono"/>
                <a:cs typeface="Roboto Mono"/>
                <a:sym typeface="Roboto Mono"/>
              </a:rPr>
              <a:t>CITES</a:t>
            </a:r>
            <a:r>
              <a:rPr lang="en-GB" sz="1300">
                <a:solidFill>
                  <a:schemeClr val="dk1"/>
                </a:solidFill>
              </a:rPr>
              <a:t>: Indicates that a case cites a specific law.</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rgbClr val="188038"/>
                </a:solidFill>
                <a:latin typeface="Roboto Mono"/>
                <a:ea typeface="Roboto Mono"/>
                <a:cs typeface="Roboto Mono"/>
                <a:sym typeface="Roboto Mono"/>
              </a:rPr>
              <a:t>HAS_SECTION</a:t>
            </a:r>
            <a:r>
              <a:rPr lang="en-GB" sz="1300">
                <a:solidFill>
                  <a:schemeClr val="dk1"/>
                </a:solidFill>
              </a:rPr>
              <a:t>: Indicates that a law has specific sections (such as </a:t>
            </a:r>
            <a:r>
              <a:rPr lang="en-GB" sz="1300">
                <a:solidFill>
                  <a:srgbClr val="188038"/>
                </a:solidFill>
                <a:latin typeface="Roboto Mono"/>
                <a:ea typeface="Roboto Mono"/>
                <a:cs typeface="Roboto Mono"/>
                <a:sym typeface="Roboto Mono"/>
              </a:rPr>
              <a:t>s 77(2)</a:t>
            </a:r>
            <a:r>
              <a:rPr lang="en-GB" sz="1300">
                <a:solidFill>
                  <a:schemeClr val="dk1"/>
                </a:solidFill>
              </a:rPr>
              <a:t>).</a:t>
            </a:r>
            <a:endParaRPr sz="1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5" name="Shape 75"/>
        <p:cNvGrpSpPr/>
        <p:nvPr/>
      </p:nvGrpSpPr>
      <p:grpSpPr>
        <a:xfrm>
          <a:off x="0" y="0"/>
          <a:ext cx="0" cy="0"/>
          <a:chOff x="0" y="0"/>
          <a:chExt cx="0" cy="0"/>
        </a:xfrm>
      </p:grpSpPr>
      <p:sp>
        <p:nvSpPr>
          <p:cNvPr id="76" name="Google Shape;76;p15"/>
          <p:cNvSpPr/>
          <p:nvPr/>
        </p:nvSpPr>
        <p:spPr>
          <a:xfrm>
            <a:off x="4185038" y="1485350"/>
            <a:ext cx="5059033" cy="3417028"/>
          </a:xfrm>
          <a:custGeom>
            <a:rect b="b" l="l" r="r" t="t"/>
            <a:pathLst>
              <a:path extrusionOk="0" h="1798436" w="3122860">
                <a:moveTo>
                  <a:pt x="18282" y="0"/>
                </a:moveTo>
                <a:lnTo>
                  <a:pt x="3104578" y="0"/>
                </a:lnTo>
                <a:cubicBezTo>
                  <a:pt x="3114675" y="0"/>
                  <a:pt x="3122860" y="8185"/>
                  <a:pt x="3122860" y="18282"/>
                </a:cubicBezTo>
                <a:lnTo>
                  <a:pt x="3122860" y="1780154"/>
                </a:lnTo>
                <a:cubicBezTo>
                  <a:pt x="3122860" y="1790251"/>
                  <a:pt x="3114675" y="1798436"/>
                  <a:pt x="3104578" y="1798436"/>
                </a:cubicBezTo>
                <a:lnTo>
                  <a:pt x="18282" y="1798436"/>
                </a:lnTo>
                <a:cubicBezTo>
                  <a:pt x="8185" y="1798436"/>
                  <a:pt x="0" y="1790251"/>
                  <a:pt x="0" y="1780154"/>
                </a:cubicBezTo>
                <a:lnTo>
                  <a:pt x="0" y="18282"/>
                </a:lnTo>
                <a:cubicBezTo>
                  <a:pt x="0" y="8185"/>
                  <a:pt x="8185" y="0"/>
                  <a:pt x="18282" y="0"/>
                </a:cubicBezTo>
                <a:close/>
              </a:path>
            </a:pathLst>
          </a:custGeom>
          <a:solidFill>
            <a:srgbClr val="FACB65"/>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 name="Google Shape;77;p15"/>
          <p:cNvSpPr/>
          <p:nvPr/>
        </p:nvSpPr>
        <p:spPr>
          <a:xfrm>
            <a:off x="481013" y="495942"/>
            <a:ext cx="4448271" cy="4155032"/>
          </a:xfrm>
          <a:custGeom>
            <a:rect b="b" l="l" r="r" t="t"/>
            <a:pathLst>
              <a:path extrusionOk="0" h="2186859" w="2341195">
                <a:moveTo>
                  <a:pt x="24386" y="0"/>
                </a:moveTo>
                <a:lnTo>
                  <a:pt x="2316809" y="0"/>
                </a:lnTo>
                <a:cubicBezTo>
                  <a:pt x="2323276" y="0"/>
                  <a:pt x="2329479" y="2569"/>
                  <a:pt x="2334052" y="7143"/>
                </a:cubicBezTo>
                <a:cubicBezTo>
                  <a:pt x="2338626" y="11716"/>
                  <a:pt x="2341195" y="17919"/>
                  <a:pt x="2341195" y="24386"/>
                </a:cubicBezTo>
                <a:lnTo>
                  <a:pt x="2341195" y="2162473"/>
                </a:lnTo>
                <a:cubicBezTo>
                  <a:pt x="2341195" y="2168940"/>
                  <a:pt x="2338626" y="2175143"/>
                  <a:pt x="2334052" y="2179716"/>
                </a:cubicBezTo>
                <a:cubicBezTo>
                  <a:pt x="2329479" y="2184290"/>
                  <a:pt x="2323276" y="2186859"/>
                  <a:pt x="2316809" y="2186859"/>
                </a:cubicBezTo>
                <a:lnTo>
                  <a:pt x="24386" y="2186859"/>
                </a:lnTo>
                <a:cubicBezTo>
                  <a:pt x="10918" y="2186859"/>
                  <a:pt x="0" y="2175941"/>
                  <a:pt x="0" y="2162473"/>
                </a:cubicBezTo>
                <a:lnTo>
                  <a:pt x="0" y="24386"/>
                </a:lnTo>
                <a:cubicBezTo>
                  <a:pt x="0" y="10918"/>
                  <a:pt x="10918" y="0"/>
                  <a:pt x="24386"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78" name="Google Shape;78;p15"/>
          <p:cNvPicPr preferRelativeResize="0"/>
          <p:nvPr/>
        </p:nvPicPr>
        <p:blipFill>
          <a:blip r:embed="rId3">
            <a:alphaModFix/>
          </a:blip>
          <a:stretch>
            <a:fillRect/>
          </a:stretch>
        </p:blipFill>
        <p:spPr>
          <a:xfrm>
            <a:off x="773419" y="766063"/>
            <a:ext cx="4012231" cy="3871889"/>
          </a:xfrm>
          <a:prstGeom prst="rect">
            <a:avLst/>
          </a:prstGeom>
          <a:noFill/>
          <a:ln>
            <a:noFill/>
          </a:ln>
        </p:spPr>
      </p:pic>
      <p:sp>
        <p:nvSpPr>
          <p:cNvPr id="79" name="Google Shape;79;p15"/>
          <p:cNvSpPr txBox="1"/>
          <p:nvPr/>
        </p:nvSpPr>
        <p:spPr>
          <a:xfrm>
            <a:off x="5510510" y="527762"/>
            <a:ext cx="3058200" cy="646500"/>
          </a:xfrm>
          <a:prstGeom prst="rect">
            <a:avLst/>
          </a:prstGeom>
          <a:noFill/>
          <a:ln>
            <a:noFill/>
          </a:ln>
        </p:spPr>
        <p:txBody>
          <a:bodyPr anchorCtr="0" anchor="t" bIns="0" lIns="0" spcFirstLastPara="1" rIns="0" wrap="square" tIns="0">
            <a:spAutoFit/>
          </a:bodyPr>
          <a:lstStyle/>
          <a:p>
            <a:pPr indent="0" lvl="0" marL="0" marR="0" rtl="0" algn="r">
              <a:lnSpc>
                <a:spcPct val="128003"/>
              </a:lnSpc>
              <a:spcBef>
                <a:spcPts val="0"/>
              </a:spcBef>
              <a:spcAft>
                <a:spcPts val="0"/>
              </a:spcAft>
              <a:buNone/>
            </a:pPr>
            <a:r>
              <a:rPr b="1" i="0" lang="en-GB" sz="4200" u="none" cap="none" strike="noStrike">
                <a:solidFill>
                  <a:srgbClr val="282828"/>
                </a:solidFill>
                <a:latin typeface="Poppins"/>
                <a:ea typeface="Poppins"/>
                <a:cs typeface="Poppins"/>
                <a:sym typeface="Poppins"/>
              </a:rPr>
              <a:t>CONTENTS</a:t>
            </a:r>
            <a:endParaRPr sz="700"/>
          </a:p>
        </p:txBody>
      </p:sp>
      <p:grpSp>
        <p:nvGrpSpPr>
          <p:cNvPr id="80" name="Google Shape;80;p15"/>
          <p:cNvGrpSpPr/>
          <p:nvPr/>
        </p:nvGrpSpPr>
        <p:grpSpPr>
          <a:xfrm>
            <a:off x="5540756" y="1783972"/>
            <a:ext cx="2645052" cy="523350"/>
            <a:chOff x="0" y="-114300"/>
            <a:chExt cx="7053472" cy="1395600"/>
          </a:xfrm>
        </p:grpSpPr>
        <p:sp>
          <p:nvSpPr>
            <p:cNvPr id="81" name="Google Shape;81;p15"/>
            <p:cNvSpPr txBox="1"/>
            <p:nvPr/>
          </p:nvSpPr>
          <p:spPr>
            <a:xfrm>
              <a:off x="0" y="-114300"/>
              <a:ext cx="19209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GB" sz="3400" u="none" cap="none" strike="noStrike">
                  <a:solidFill>
                    <a:srgbClr val="282828"/>
                  </a:solidFill>
                  <a:latin typeface="Poppins"/>
                  <a:ea typeface="Poppins"/>
                  <a:cs typeface="Poppins"/>
                  <a:sym typeface="Poppins"/>
                </a:rPr>
                <a:t>1</a:t>
              </a:r>
              <a:endParaRPr sz="700"/>
            </a:p>
          </p:txBody>
        </p:sp>
        <p:sp>
          <p:nvSpPr>
            <p:cNvPr id="82" name="Google Shape;82;p15"/>
            <p:cNvSpPr txBox="1"/>
            <p:nvPr/>
          </p:nvSpPr>
          <p:spPr>
            <a:xfrm>
              <a:off x="2413372" y="386238"/>
              <a:ext cx="4640100" cy="6567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Introduction</a:t>
              </a:r>
              <a:endParaRPr sz="700"/>
            </a:p>
          </p:txBody>
        </p:sp>
      </p:grpSp>
      <p:grpSp>
        <p:nvGrpSpPr>
          <p:cNvPr id="83" name="Google Shape;83;p15"/>
          <p:cNvGrpSpPr/>
          <p:nvPr/>
        </p:nvGrpSpPr>
        <p:grpSpPr>
          <a:xfrm>
            <a:off x="5571006" y="2240766"/>
            <a:ext cx="3028002" cy="523350"/>
            <a:chOff x="0" y="-114300"/>
            <a:chExt cx="8074672" cy="1395600"/>
          </a:xfrm>
        </p:grpSpPr>
        <p:sp>
          <p:nvSpPr>
            <p:cNvPr id="84" name="Google Shape;84;p15"/>
            <p:cNvSpPr txBox="1"/>
            <p:nvPr/>
          </p:nvSpPr>
          <p:spPr>
            <a:xfrm>
              <a:off x="0" y="-114300"/>
              <a:ext cx="19209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i="0" lang="en-GB" sz="3400" u="none" cap="none" strike="noStrike">
                  <a:solidFill>
                    <a:srgbClr val="282828"/>
                  </a:solidFill>
                  <a:latin typeface="Poppins"/>
                  <a:ea typeface="Poppins"/>
                  <a:cs typeface="Poppins"/>
                  <a:sym typeface="Poppins"/>
                </a:rPr>
                <a:t>2</a:t>
              </a:r>
              <a:endParaRPr sz="700"/>
            </a:p>
          </p:txBody>
        </p:sp>
        <p:sp>
          <p:nvSpPr>
            <p:cNvPr id="85" name="Google Shape;85;p15"/>
            <p:cNvSpPr txBox="1"/>
            <p:nvPr/>
          </p:nvSpPr>
          <p:spPr>
            <a:xfrm>
              <a:off x="2413372" y="337968"/>
              <a:ext cx="5661300" cy="6567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Data &amp; </a:t>
              </a:r>
              <a:r>
                <a:rPr lang="en-GB" sz="1600">
                  <a:solidFill>
                    <a:srgbClr val="282828"/>
                  </a:solidFill>
                  <a:latin typeface="Asap Medium"/>
                  <a:ea typeface="Asap Medium"/>
                  <a:cs typeface="Asap Medium"/>
                  <a:sym typeface="Asap Medium"/>
                </a:rPr>
                <a:t>Web scraper </a:t>
              </a:r>
              <a:endParaRPr sz="1600">
                <a:solidFill>
                  <a:srgbClr val="282828"/>
                </a:solidFill>
                <a:latin typeface="Asap Medium"/>
                <a:ea typeface="Asap Medium"/>
                <a:cs typeface="Asap Medium"/>
                <a:sym typeface="Asap Medium"/>
              </a:endParaRPr>
            </a:p>
          </p:txBody>
        </p:sp>
      </p:grpSp>
      <p:grpSp>
        <p:nvGrpSpPr>
          <p:cNvPr id="86" name="Google Shape;86;p15"/>
          <p:cNvGrpSpPr/>
          <p:nvPr/>
        </p:nvGrpSpPr>
        <p:grpSpPr>
          <a:xfrm>
            <a:off x="5540760" y="3162610"/>
            <a:ext cx="3259511" cy="523350"/>
            <a:chOff x="0" y="88900"/>
            <a:chExt cx="8692029" cy="1395600"/>
          </a:xfrm>
        </p:grpSpPr>
        <p:sp>
          <p:nvSpPr>
            <p:cNvPr id="87" name="Google Shape;87;p15"/>
            <p:cNvSpPr txBox="1"/>
            <p:nvPr/>
          </p:nvSpPr>
          <p:spPr>
            <a:xfrm>
              <a:off x="0" y="88900"/>
              <a:ext cx="20823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lang="en-GB" sz="3400">
                  <a:solidFill>
                    <a:srgbClr val="282828"/>
                  </a:solidFill>
                  <a:latin typeface="Poppins"/>
                  <a:ea typeface="Poppins"/>
                  <a:cs typeface="Poppins"/>
                  <a:sym typeface="Poppins"/>
                </a:rPr>
                <a:t>4</a:t>
              </a:r>
              <a:endParaRPr sz="700"/>
            </a:p>
          </p:txBody>
        </p:sp>
        <p:sp>
          <p:nvSpPr>
            <p:cNvPr id="88" name="Google Shape;88;p15"/>
            <p:cNvSpPr txBox="1"/>
            <p:nvPr/>
          </p:nvSpPr>
          <p:spPr>
            <a:xfrm>
              <a:off x="2494029" y="361511"/>
              <a:ext cx="6198000" cy="2874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t/>
              </a:r>
              <a:endParaRPr sz="700"/>
            </a:p>
          </p:txBody>
        </p:sp>
      </p:grpSp>
      <p:grpSp>
        <p:nvGrpSpPr>
          <p:cNvPr id="89" name="Google Shape;89;p15"/>
          <p:cNvGrpSpPr/>
          <p:nvPr/>
        </p:nvGrpSpPr>
        <p:grpSpPr>
          <a:xfrm>
            <a:off x="5571007" y="3627254"/>
            <a:ext cx="2896815" cy="523350"/>
            <a:chOff x="0" y="-520700"/>
            <a:chExt cx="7724839" cy="1395600"/>
          </a:xfrm>
        </p:grpSpPr>
        <p:sp>
          <p:nvSpPr>
            <p:cNvPr id="90" name="Google Shape;90;p15"/>
            <p:cNvSpPr txBox="1"/>
            <p:nvPr/>
          </p:nvSpPr>
          <p:spPr>
            <a:xfrm>
              <a:off x="0" y="-520700"/>
              <a:ext cx="19209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lang="en-GB" sz="3400">
                  <a:solidFill>
                    <a:srgbClr val="282828"/>
                  </a:solidFill>
                  <a:latin typeface="Poppins"/>
                  <a:ea typeface="Poppins"/>
                  <a:cs typeface="Poppins"/>
                  <a:sym typeface="Poppins"/>
                </a:rPr>
                <a:t>5</a:t>
              </a:r>
              <a:endParaRPr sz="700"/>
            </a:p>
          </p:txBody>
        </p:sp>
        <p:sp>
          <p:nvSpPr>
            <p:cNvPr id="91" name="Google Shape;91;p15"/>
            <p:cNvSpPr txBox="1"/>
            <p:nvPr/>
          </p:nvSpPr>
          <p:spPr>
            <a:xfrm>
              <a:off x="2413039" y="-141362"/>
              <a:ext cx="5311800" cy="6567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RAG</a:t>
              </a:r>
              <a:endParaRPr sz="700"/>
            </a:p>
          </p:txBody>
        </p:sp>
      </p:grpSp>
      <p:grpSp>
        <p:nvGrpSpPr>
          <p:cNvPr id="92" name="Google Shape;92;p15"/>
          <p:cNvGrpSpPr/>
          <p:nvPr/>
        </p:nvGrpSpPr>
        <p:grpSpPr>
          <a:xfrm>
            <a:off x="5571006" y="2697966"/>
            <a:ext cx="3028002" cy="523350"/>
            <a:chOff x="0" y="-114300"/>
            <a:chExt cx="8074672" cy="1395600"/>
          </a:xfrm>
        </p:grpSpPr>
        <p:sp>
          <p:nvSpPr>
            <p:cNvPr id="93" name="Google Shape;93;p15"/>
            <p:cNvSpPr txBox="1"/>
            <p:nvPr/>
          </p:nvSpPr>
          <p:spPr>
            <a:xfrm>
              <a:off x="0" y="-114300"/>
              <a:ext cx="19209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lang="en-GB" sz="3400">
                  <a:solidFill>
                    <a:srgbClr val="282828"/>
                  </a:solidFill>
                  <a:latin typeface="Poppins"/>
                  <a:ea typeface="Poppins"/>
                  <a:cs typeface="Poppins"/>
                  <a:sym typeface="Poppins"/>
                </a:rPr>
                <a:t>3</a:t>
              </a:r>
              <a:endParaRPr sz="700"/>
            </a:p>
          </p:txBody>
        </p:sp>
        <p:sp>
          <p:nvSpPr>
            <p:cNvPr id="94" name="Google Shape;94;p15"/>
            <p:cNvSpPr txBox="1"/>
            <p:nvPr/>
          </p:nvSpPr>
          <p:spPr>
            <a:xfrm>
              <a:off x="2413372" y="337968"/>
              <a:ext cx="5661300" cy="6567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Front-end</a:t>
              </a:r>
              <a:endParaRPr sz="700"/>
            </a:p>
          </p:txBody>
        </p:sp>
      </p:grpSp>
      <p:sp>
        <p:nvSpPr>
          <p:cNvPr id="95" name="Google Shape;95;p15"/>
          <p:cNvSpPr txBox="1"/>
          <p:nvPr/>
        </p:nvSpPr>
        <p:spPr>
          <a:xfrm>
            <a:off x="6475896" y="3301141"/>
            <a:ext cx="2123100" cy="2463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Graph search</a:t>
            </a:r>
            <a:endParaRPr sz="700"/>
          </a:p>
        </p:txBody>
      </p:sp>
      <p:grpSp>
        <p:nvGrpSpPr>
          <p:cNvPr id="96" name="Google Shape;96;p15"/>
          <p:cNvGrpSpPr/>
          <p:nvPr/>
        </p:nvGrpSpPr>
        <p:grpSpPr>
          <a:xfrm>
            <a:off x="5586706" y="4099329"/>
            <a:ext cx="2896940" cy="523350"/>
            <a:chOff x="203200" y="-1739900"/>
            <a:chExt cx="7725172" cy="1395600"/>
          </a:xfrm>
        </p:grpSpPr>
        <p:sp>
          <p:nvSpPr>
            <p:cNvPr id="97" name="Google Shape;97;p15"/>
            <p:cNvSpPr txBox="1"/>
            <p:nvPr/>
          </p:nvSpPr>
          <p:spPr>
            <a:xfrm>
              <a:off x="203200" y="-1739900"/>
              <a:ext cx="1920900" cy="1395600"/>
            </a:xfrm>
            <a:prstGeom prst="rect">
              <a:avLst/>
            </a:prstGeom>
            <a:noFill/>
            <a:ln>
              <a:noFill/>
            </a:ln>
          </p:spPr>
          <p:txBody>
            <a:bodyPr anchorCtr="0" anchor="t" bIns="0" lIns="0" spcFirstLastPara="1" rIns="0" wrap="square" tIns="0">
              <a:spAutoFit/>
            </a:bodyPr>
            <a:lstStyle/>
            <a:p>
              <a:pPr indent="0" lvl="0" marL="0" marR="0" rtl="0" algn="ctr">
                <a:lnSpc>
                  <a:spcPct val="128007"/>
                </a:lnSpc>
                <a:spcBef>
                  <a:spcPts val="0"/>
                </a:spcBef>
                <a:spcAft>
                  <a:spcPts val="0"/>
                </a:spcAft>
                <a:buNone/>
              </a:pPr>
              <a:r>
                <a:rPr b="1" lang="en-GB" sz="3400">
                  <a:solidFill>
                    <a:srgbClr val="282828"/>
                  </a:solidFill>
                  <a:latin typeface="Poppins"/>
                  <a:ea typeface="Poppins"/>
                  <a:cs typeface="Poppins"/>
                  <a:sym typeface="Poppins"/>
                </a:rPr>
                <a:t>6</a:t>
              </a:r>
              <a:endParaRPr sz="700"/>
            </a:p>
          </p:txBody>
        </p:sp>
        <p:sp>
          <p:nvSpPr>
            <p:cNvPr id="98" name="Google Shape;98;p15"/>
            <p:cNvSpPr txBox="1"/>
            <p:nvPr/>
          </p:nvSpPr>
          <p:spPr>
            <a:xfrm>
              <a:off x="2616572" y="-1442562"/>
              <a:ext cx="5311800" cy="656700"/>
            </a:xfrm>
            <a:prstGeom prst="rect">
              <a:avLst/>
            </a:prstGeom>
            <a:noFill/>
            <a:ln>
              <a:noFill/>
            </a:ln>
          </p:spPr>
          <p:txBody>
            <a:bodyPr anchorCtr="0" anchor="t" bIns="0" lIns="0" spcFirstLastPara="1" rIns="0" wrap="square" tIns="0">
              <a:spAutoFit/>
            </a:bodyPr>
            <a:lstStyle/>
            <a:p>
              <a:pPr indent="0" lvl="0" marL="0" marR="0" rtl="0" algn="l">
                <a:lnSpc>
                  <a:spcPct val="108999"/>
                </a:lnSpc>
                <a:spcBef>
                  <a:spcPts val="0"/>
                </a:spcBef>
                <a:spcAft>
                  <a:spcPts val="0"/>
                </a:spcAft>
                <a:buNone/>
              </a:pPr>
              <a:r>
                <a:rPr lang="en-GB" sz="1600">
                  <a:solidFill>
                    <a:srgbClr val="282828"/>
                  </a:solidFill>
                  <a:latin typeface="Asap Medium"/>
                  <a:ea typeface="Asap Medium"/>
                  <a:cs typeface="Asap Medium"/>
                  <a:sym typeface="Asap Medium"/>
                </a:rPr>
                <a:t>Q &amp; A</a:t>
              </a:r>
              <a:endParaRPr sz="700"/>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4" name="Shape 264"/>
        <p:cNvGrpSpPr/>
        <p:nvPr/>
      </p:nvGrpSpPr>
      <p:grpSpPr>
        <a:xfrm>
          <a:off x="0" y="0"/>
          <a:ext cx="0" cy="0"/>
          <a:chOff x="0" y="0"/>
          <a:chExt cx="0" cy="0"/>
        </a:xfrm>
      </p:grpSpPr>
      <p:sp>
        <p:nvSpPr>
          <p:cNvPr id="265" name="Google Shape;265;p33"/>
          <p:cNvSpPr txBox="1"/>
          <p:nvPr/>
        </p:nvSpPr>
        <p:spPr>
          <a:xfrm>
            <a:off x="575326" y="225575"/>
            <a:ext cx="5448900" cy="4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2900">
                <a:solidFill>
                  <a:srgbClr val="282828"/>
                </a:solidFill>
                <a:latin typeface="Poppins"/>
                <a:ea typeface="Poppins"/>
                <a:cs typeface="Poppins"/>
                <a:sym typeface="Poppins"/>
              </a:rPr>
              <a:t>Why</a:t>
            </a:r>
            <a:r>
              <a:rPr b="1" lang="en-GB" sz="2900">
                <a:solidFill>
                  <a:srgbClr val="282828"/>
                </a:solidFill>
                <a:latin typeface="Poppins"/>
                <a:ea typeface="Poppins"/>
                <a:cs typeface="Poppins"/>
                <a:sym typeface="Poppins"/>
              </a:rPr>
              <a:t> neo4j</a:t>
            </a:r>
            <a:endParaRPr sz="300"/>
          </a:p>
        </p:txBody>
      </p:sp>
      <p:pic>
        <p:nvPicPr>
          <p:cNvPr id="266" name="Google Shape;266;p33"/>
          <p:cNvPicPr preferRelativeResize="0"/>
          <p:nvPr/>
        </p:nvPicPr>
        <p:blipFill>
          <a:blip r:embed="rId3">
            <a:alphaModFix/>
          </a:blip>
          <a:stretch>
            <a:fillRect/>
          </a:stretch>
        </p:blipFill>
        <p:spPr>
          <a:xfrm>
            <a:off x="258500" y="854050"/>
            <a:ext cx="8626998" cy="4035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70" name="Shape 270"/>
        <p:cNvGrpSpPr/>
        <p:nvPr/>
      </p:nvGrpSpPr>
      <p:grpSpPr>
        <a:xfrm>
          <a:off x="0" y="0"/>
          <a:ext cx="0" cy="0"/>
          <a:chOff x="0" y="0"/>
          <a:chExt cx="0" cy="0"/>
        </a:xfrm>
      </p:grpSpPr>
      <p:sp>
        <p:nvSpPr>
          <p:cNvPr id="271" name="Google Shape;271;p34"/>
          <p:cNvSpPr txBox="1"/>
          <p:nvPr/>
        </p:nvSpPr>
        <p:spPr>
          <a:xfrm>
            <a:off x="426585" y="73542"/>
            <a:ext cx="2306100" cy="14469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a:t>
            </a:r>
            <a:r>
              <a:rPr b="1" lang="en-GB" sz="9400">
                <a:solidFill>
                  <a:srgbClr val="282828"/>
                </a:solidFill>
                <a:latin typeface="Poppins"/>
                <a:ea typeface="Poppins"/>
                <a:cs typeface="Poppins"/>
                <a:sym typeface="Poppins"/>
              </a:rPr>
              <a:t>5</a:t>
            </a:r>
            <a:endParaRPr sz="700"/>
          </a:p>
        </p:txBody>
      </p:sp>
      <p:grpSp>
        <p:nvGrpSpPr>
          <p:cNvPr id="272" name="Google Shape;272;p34"/>
          <p:cNvGrpSpPr/>
          <p:nvPr/>
        </p:nvGrpSpPr>
        <p:grpSpPr>
          <a:xfrm>
            <a:off x="-308707" y="1520450"/>
            <a:ext cx="8459182" cy="2289547"/>
            <a:chOff x="-308707" y="1520450"/>
            <a:chExt cx="8459182" cy="2289547"/>
          </a:xfrm>
        </p:grpSpPr>
        <p:grpSp>
          <p:nvGrpSpPr>
            <p:cNvPr id="273" name="Google Shape;273;p34"/>
            <p:cNvGrpSpPr/>
            <p:nvPr/>
          </p:nvGrpSpPr>
          <p:grpSpPr>
            <a:xfrm>
              <a:off x="-308708" y="1715761"/>
              <a:ext cx="6605641" cy="2094235"/>
              <a:chOff x="0" y="-9525"/>
              <a:chExt cx="3479400" cy="1103100"/>
            </a:xfrm>
          </p:grpSpPr>
          <p:sp>
            <p:nvSpPr>
              <p:cNvPr id="274" name="Google Shape;274;p34"/>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4"/>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6" name="Google Shape;276;p34"/>
            <p:cNvSpPr txBox="1"/>
            <p:nvPr/>
          </p:nvSpPr>
          <p:spPr>
            <a:xfrm>
              <a:off x="514350" y="2380874"/>
              <a:ext cx="39720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4800">
                  <a:solidFill>
                    <a:srgbClr val="282828"/>
                  </a:solidFill>
                  <a:latin typeface="Poppins"/>
                  <a:ea typeface="Poppins"/>
                  <a:cs typeface="Poppins"/>
                  <a:sym typeface="Poppins"/>
                </a:rPr>
                <a:t>R A G</a:t>
              </a:r>
              <a:endParaRPr sz="4800"/>
            </a:p>
          </p:txBody>
        </p:sp>
        <p:pic>
          <p:nvPicPr>
            <p:cNvPr id="277" name="Google Shape;277;p34"/>
            <p:cNvPicPr preferRelativeResize="0"/>
            <p:nvPr/>
          </p:nvPicPr>
          <p:blipFill rotWithShape="1">
            <a:blip r:embed="rId3">
              <a:alphaModFix/>
            </a:blip>
            <a:srcRect b="0" l="0" r="0" t="57861"/>
            <a:stretch/>
          </p:blipFill>
          <p:spPr>
            <a:xfrm>
              <a:off x="3689325" y="1933850"/>
              <a:ext cx="3830925" cy="1667600"/>
            </a:xfrm>
            <a:prstGeom prst="rect">
              <a:avLst/>
            </a:prstGeom>
            <a:noFill/>
            <a:ln>
              <a:noFill/>
            </a:ln>
          </p:spPr>
        </p:pic>
        <p:pic>
          <p:nvPicPr>
            <p:cNvPr id="278" name="Google Shape;278;p34"/>
            <p:cNvPicPr preferRelativeResize="0"/>
            <p:nvPr/>
          </p:nvPicPr>
          <p:blipFill>
            <a:blip r:embed="rId4">
              <a:alphaModFix/>
            </a:blip>
            <a:stretch>
              <a:fillRect/>
            </a:stretch>
          </p:blipFill>
          <p:spPr>
            <a:xfrm>
              <a:off x="6762600" y="1520450"/>
              <a:ext cx="1387875" cy="801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2" name="Shape 282"/>
        <p:cNvGrpSpPr/>
        <p:nvPr/>
      </p:nvGrpSpPr>
      <p:grpSpPr>
        <a:xfrm>
          <a:off x="0" y="0"/>
          <a:ext cx="0" cy="0"/>
          <a:chOff x="0" y="0"/>
          <a:chExt cx="0" cy="0"/>
        </a:xfrm>
      </p:grpSpPr>
      <p:sp>
        <p:nvSpPr>
          <p:cNvPr id="283" name="Google Shape;283;p35"/>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RAG - Architecture</a:t>
            </a:r>
            <a:endParaRPr sz="3600"/>
          </a:p>
        </p:txBody>
      </p:sp>
      <p:sp>
        <p:nvSpPr>
          <p:cNvPr id="284" name="Google Shape;284;p35"/>
          <p:cNvSpPr txBox="1"/>
          <p:nvPr/>
        </p:nvSpPr>
        <p:spPr>
          <a:xfrm>
            <a:off x="230300" y="1079450"/>
            <a:ext cx="2640900" cy="33864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Query Classifier + Embedding</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Retrieve using Summary + Chunk Search</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Rerank with cross encoder</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Chain of Thought</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LLMs Single Call vs. Multiple Call</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Prompt Tuning</a:t>
            </a:r>
            <a:endParaRPr sz="1300">
              <a:solidFill>
                <a:srgbClr val="282828"/>
              </a:solidFill>
              <a:latin typeface="Asap"/>
              <a:ea typeface="Asap"/>
              <a:cs typeface="Asap"/>
              <a:sym typeface="Asap"/>
            </a:endParaRPr>
          </a:p>
          <a:p>
            <a:pPr indent="-311150" lvl="0" marL="457200" rtl="0" algn="l">
              <a:lnSpc>
                <a:spcPct val="15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Evaluation</a:t>
            </a:r>
            <a:endParaRPr sz="1300">
              <a:solidFill>
                <a:srgbClr val="282828"/>
              </a:solidFill>
              <a:latin typeface="Asap"/>
              <a:ea typeface="Asap"/>
              <a:cs typeface="Asap"/>
              <a:sym typeface="Asap"/>
            </a:endParaRPr>
          </a:p>
          <a:p>
            <a:pPr indent="0" lvl="0" marL="457200" rtl="0" algn="l">
              <a:lnSpc>
                <a:spcPct val="150000"/>
              </a:lnSpc>
              <a:spcBef>
                <a:spcPts val="0"/>
              </a:spcBef>
              <a:spcAft>
                <a:spcPts val="0"/>
              </a:spcAft>
              <a:buNone/>
            </a:pPr>
            <a:r>
              <a:t/>
            </a:r>
            <a:endParaRPr sz="1300">
              <a:solidFill>
                <a:srgbClr val="282828"/>
              </a:solidFill>
              <a:latin typeface="Asap"/>
              <a:ea typeface="Asap"/>
              <a:cs typeface="Asap"/>
              <a:sym typeface="Asap"/>
            </a:endParaRPr>
          </a:p>
        </p:txBody>
      </p:sp>
      <p:pic>
        <p:nvPicPr>
          <p:cNvPr id="285" name="Google Shape;285;p35"/>
          <p:cNvPicPr preferRelativeResize="0"/>
          <p:nvPr/>
        </p:nvPicPr>
        <p:blipFill>
          <a:blip r:embed="rId3">
            <a:alphaModFix/>
          </a:blip>
          <a:stretch>
            <a:fillRect/>
          </a:stretch>
        </p:blipFill>
        <p:spPr>
          <a:xfrm>
            <a:off x="2995900" y="756550"/>
            <a:ext cx="5652001" cy="4080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9" name="Shape 289"/>
        <p:cNvGrpSpPr/>
        <p:nvPr/>
      </p:nvGrpSpPr>
      <p:grpSpPr>
        <a:xfrm>
          <a:off x="0" y="0"/>
          <a:ext cx="0" cy="0"/>
          <a:chOff x="0" y="0"/>
          <a:chExt cx="0" cy="0"/>
        </a:xfrm>
      </p:grpSpPr>
      <p:sp>
        <p:nvSpPr>
          <p:cNvPr id="290" name="Google Shape;290;p36"/>
          <p:cNvSpPr txBox="1"/>
          <p:nvPr/>
        </p:nvSpPr>
        <p:spPr>
          <a:xfrm>
            <a:off x="575327" y="2207300"/>
            <a:ext cx="8430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4200">
                <a:solidFill>
                  <a:srgbClr val="282828"/>
                </a:solidFill>
                <a:latin typeface="Poppins"/>
                <a:ea typeface="Poppins"/>
                <a:cs typeface="Poppins"/>
                <a:sym typeface="Poppins"/>
              </a:rPr>
              <a:t>RAG demonstration</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94" name="Shape 294"/>
        <p:cNvGrpSpPr/>
        <p:nvPr/>
      </p:nvGrpSpPr>
      <p:grpSpPr>
        <a:xfrm>
          <a:off x="0" y="0"/>
          <a:ext cx="0" cy="0"/>
          <a:chOff x="0" y="0"/>
          <a:chExt cx="0" cy="0"/>
        </a:xfrm>
      </p:grpSpPr>
      <p:sp>
        <p:nvSpPr>
          <p:cNvPr id="295" name="Google Shape;295;p37"/>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R</a:t>
            </a:r>
            <a:r>
              <a:rPr b="1" lang="en-GB" sz="3600">
                <a:solidFill>
                  <a:srgbClr val="282828"/>
                </a:solidFill>
                <a:latin typeface="Poppins"/>
                <a:ea typeface="Poppins"/>
                <a:cs typeface="Poppins"/>
                <a:sym typeface="Poppins"/>
              </a:rPr>
              <a:t>AG Evaluation</a:t>
            </a:r>
            <a:endParaRPr sz="3600"/>
          </a:p>
        </p:txBody>
      </p:sp>
      <p:grpSp>
        <p:nvGrpSpPr>
          <p:cNvPr id="296" name="Google Shape;296;p37"/>
          <p:cNvGrpSpPr/>
          <p:nvPr/>
        </p:nvGrpSpPr>
        <p:grpSpPr>
          <a:xfrm>
            <a:off x="2167362" y="4237226"/>
            <a:ext cx="4308684" cy="554148"/>
            <a:chOff x="0" y="-9525"/>
            <a:chExt cx="1850412" cy="2196384"/>
          </a:xfrm>
        </p:grpSpPr>
        <p:sp>
          <p:nvSpPr>
            <p:cNvPr id="297" name="Google Shape;297;p37"/>
            <p:cNvSpPr/>
            <p:nvPr/>
          </p:nvSpPr>
          <p:spPr>
            <a:xfrm>
              <a:off x="0" y="0"/>
              <a:ext cx="1850412" cy="2186859"/>
            </a:xfrm>
            <a:custGeom>
              <a:rect b="b" l="l" r="r" t="t"/>
              <a:pathLst>
                <a:path extrusionOk="0" h="2186859" w="1850412">
                  <a:moveTo>
                    <a:pt x="30854" y="0"/>
                  </a:moveTo>
                  <a:lnTo>
                    <a:pt x="1819558" y="0"/>
                  </a:lnTo>
                  <a:cubicBezTo>
                    <a:pt x="1827741" y="0"/>
                    <a:pt x="1835589" y="3251"/>
                    <a:pt x="1841375" y="9037"/>
                  </a:cubicBezTo>
                  <a:cubicBezTo>
                    <a:pt x="1847161" y="14823"/>
                    <a:pt x="1850412" y="22671"/>
                    <a:pt x="1850412" y="30854"/>
                  </a:cubicBezTo>
                  <a:lnTo>
                    <a:pt x="1850412" y="2156005"/>
                  </a:lnTo>
                  <a:cubicBezTo>
                    <a:pt x="1850412" y="2164188"/>
                    <a:pt x="1847161" y="2172036"/>
                    <a:pt x="1841375" y="2177822"/>
                  </a:cubicBezTo>
                  <a:cubicBezTo>
                    <a:pt x="1835589" y="2183608"/>
                    <a:pt x="1827741" y="2186859"/>
                    <a:pt x="1819558" y="2186859"/>
                  </a:cubicBezTo>
                  <a:lnTo>
                    <a:pt x="30854" y="2186859"/>
                  </a:lnTo>
                  <a:cubicBezTo>
                    <a:pt x="22671" y="2186859"/>
                    <a:pt x="14823" y="2183608"/>
                    <a:pt x="9037" y="2177822"/>
                  </a:cubicBezTo>
                  <a:cubicBezTo>
                    <a:pt x="3251" y="2172036"/>
                    <a:pt x="0" y="2164188"/>
                    <a:pt x="0" y="2156005"/>
                  </a:cubicBezTo>
                  <a:lnTo>
                    <a:pt x="0" y="30854"/>
                  </a:lnTo>
                  <a:cubicBezTo>
                    <a:pt x="0" y="22671"/>
                    <a:pt x="3251" y="14823"/>
                    <a:pt x="9037" y="9037"/>
                  </a:cubicBezTo>
                  <a:cubicBezTo>
                    <a:pt x="14823" y="3251"/>
                    <a:pt x="22671" y="0"/>
                    <a:pt x="30854"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8" name="Google Shape;298;p37"/>
            <p:cNvSpPr txBox="1"/>
            <p:nvPr/>
          </p:nvSpPr>
          <p:spPr>
            <a:xfrm>
              <a:off x="0" y="-9525"/>
              <a:ext cx="1850400" cy="21963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9" name="Google Shape;299;p37"/>
          <p:cNvSpPr txBox="1"/>
          <p:nvPr/>
        </p:nvSpPr>
        <p:spPr>
          <a:xfrm>
            <a:off x="277650" y="863650"/>
            <a:ext cx="8727300" cy="3078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GB" sz="2000" u="sng">
                <a:solidFill>
                  <a:srgbClr val="282828"/>
                </a:solidFill>
                <a:latin typeface="Asap"/>
                <a:ea typeface="Asap"/>
                <a:cs typeface="Asap"/>
                <a:sym typeface="Asap"/>
              </a:rPr>
              <a:t>Prompt Tuning: Aligning with Legal Reasoning Structures (IRAC/MIRAT)</a:t>
            </a:r>
            <a:endParaRPr sz="2000" u="sng"/>
          </a:p>
        </p:txBody>
      </p:sp>
      <p:sp>
        <p:nvSpPr>
          <p:cNvPr id="300" name="Google Shape;300;p37"/>
          <p:cNvSpPr txBox="1"/>
          <p:nvPr/>
        </p:nvSpPr>
        <p:spPr>
          <a:xfrm>
            <a:off x="167175" y="1298900"/>
            <a:ext cx="8837700" cy="2724600"/>
          </a:xfrm>
          <a:prstGeom prst="rect">
            <a:avLst/>
          </a:prstGeom>
          <a:noFill/>
          <a:ln>
            <a:noFill/>
          </a:ln>
        </p:spPr>
        <p:txBody>
          <a:bodyPr anchorCtr="0" anchor="t" bIns="0" lIns="0" spcFirstLastPara="1" rIns="0" wrap="square" tIns="0">
            <a:spAutoFit/>
          </a:bodyPr>
          <a:lstStyle/>
          <a:p>
            <a:pPr indent="-342900" lvl="0" marL="457200" rtl="0" algn="l">
              <a:lnSpc>
                <a:spcPct val="150000"/>
              </a:lnSpc>
              <a:spcBef>
                <a:spcPts val="0"/>
              </a:spcBef>
              <a:spcAft>
                <a:spcPts val="0"/>
              </a:spcAft>
              <a:buClr>
                <a:srgbClr val="282828"/>
              </a:buClr>
              <a:buSzPts val="1800"/>
              <a:buFont typeface="Asap"/>
              <a:buChar char="➢"/>
            </a:pPr>
            <a:r>
              <a:rPr lang="en-GB" sz="1800">
                <a:solidFill>
                  <a:srgbClr val="282828"/>
                </a:solidFill>
                <a:latin typeface="Asap"/>
                <a:ea typeface="Asap"/>
                <a:cs typeface="Asap"/>
                <a:sym typeface="Asap"/>
              </a:rPr>
              <a:t>Legal prompts are optimized using </a:t>
            </a:r>
            <a:r>
              <a:rPr b="1" lang="en-GB" sz="1800">
                <a:solidFill>
                  <a:srgbClr val="9900FF"/>
                </a:solidFill>
                <a:latin typeface="Asap"/>
                <a:ea typeface="Asap"/>
                <a:cs typeface="Asap"/>
                <a:sym typeface="Asap"/>
              </a:rPr>
              <a:t>IRAC</a:t>
            </a:r>
            <a:r>
              <a:rPr lang="en-GB" sz="1800">
                <a:solidFill>
                  <a:srgbClr val="282828"/>
                </a:solidFill>
                <a:latin typeface="Asap"/>
                <a:ea typeface="Asap"/>
                <a:cs typeface="Asap"/>
                <a:sym typeface="Asap"/>
              </a:rPr>
              <a:t> or MIRAT methodology</a:t>
            </a:r>
            <a:endParaRPr sz="1800">
              <a:solidFill>
                <a:srgbClr val="282828"/>
              </a:solidFill>
              <a:latin typeface="Asap"/>
              <a:ea typeface="Asap"/>
              <a:cs typeface="Asap"/>
              <a:sym typeface="Asap"/>
            </a:endParaRPr>
          </a:p>
          <a:p>
            <a:pPr indent="-323850" lvl="0" marL="914400" rtl="0" algn="l">
              <a:lnSpc>
                <a:spcPct val="150000"/>
              </a:lnSpc>
              <a:spcBef>
                <a:spcPts val="0"/>
              </a:spcBef>
              <a:spcAft>
                <a:spcPts val="0"/>
              </a:spcAft>
              <a:buClr>
                <a:srgbClr val="282828"/>
              </a:buClr>
              <a:buSzPts val="1500"/>
              <a:buFont typeface="Asap"/>
              <a:buAutoNum type="arabicPeriod"/>
            </a:pPr>
            <a:r>
              <a:rPr b="1" lang="en-GB" sz="1800">
                <a:solidFill>
                  <a:srgbClr val="9900FF"/>
                </a:solidFill>
                <a:latin typeface="Asap"/>
                <a:ea typeface="Asap"/>
                <a:cs typeface="Asap"/>
                <a:sym typeface="Asap"/>
              </a:rPr>
              <a:t>Issue </a:t>
            </a:r>
            <a:r>
              <a:rPr lang="en-GB" sz="1800">
                <a:solidFill>
                  <a:schemeClr val="dk1"/>
                </a:solidFill>
                <a:latin typeface="Asap"/>
                <a:ea typeface="Asap"/>
                <a:cs typeface="Asap"/>
                <a:sym typeface="Asap"/>
              </a:rPr>
              <a:t>- I</a:t>
            </a:r>
            <a:r>
              <a:rPr lang="en-GB" sz="1500">
                <a:solidFill>
                  <a:srgbClr val="282828"/>
                </a:solidFill>
                <a:latin typeface="Asap"/>
                <a:ea typeface="Asap"/>
                <a:cs typeface="Asap"/>
                <a:sym typeface="Asap"/>
              </a:rPr>
              <a:t>dentify (and articulate) the legal issue</a:t>
            </a:r>
            <a:endParaRPr sz="1500">
              <a:solidFill>
                <a:srgbClr val="282828"/>
              </a:solidFill>
              <a:latin typeface="Asap"/>
              <a:ea typeface="Asap"/>
              <a:cs typeface="Asap"/>
              <a:sym typeface="Asap"/>
            </a:endParaRPr>
          </a:p>
          <a:p>
            <a:pPr indent="-323850" lvl="0" marL="914400" rtl="0" algn="l">
              <a:lnSpc>
                <a:spcPct val="150000"/>
              </a:lnSpc>
              <a:spcBef>
                <a:spcPts val="0"/>
              </a:spcBef>
              <a:spcAft>
                <a:spcPts val="0"/>
              </a:spcAft>
              <a:buClr>
                <a:srgbClr val="282828"/>
              </a:buClr>
              <a:buSzPts val="1500"/>
              <a:buFont typeface="Asap"/>
              <a:buAutoNum type="arabicPeriod"/>
            </a:pPr>
            <a:r>
              <a:rPr b="1" lang="en-GB" sz="1800">
                <a:solidFill>
                  <a:srgbClr val="9900FF"/>
                </a:solidFill>
                <a:latin typeface="Asap"/>
                <a:ea typeface="Asap"/>
                <a:cs typeface="Asap"/>
                <a:sym typeface="Asap"/>
              </a:rPr>
              <a:t>Rule </a:t>
            </a:r>
            <a:r>
              <a:rPr lang="en-GB" sz="1800">
                <a:solidFill>
                  <a:schemeClr val="dk1"/>
                </a:solidFill>
                <a:latin typeface="Asap"/>
                <a:ea typeface="Asap"/>
                <a:cs typeface="Asap"/>
                <a:sym typeface="Asap"/>
              </a:rPr>
              <a:t>- S</a:t>
            </a:r>
            <a:r>
              <a:rPr lang="en-GB" sz="1500">
                <a:solidFill>
                  <a:srgbClr val="282828"/>
                </a:solidFill>
                <a:latin typeface="Asap"/>
                <a:ea typeface="Asap"/>
                <a:cs typeface="Asap"/>
                <a:sym typeface="Asap"/>
              </a:rPr>
              <a:t>tate the law on the legal issue</a:t>
            </a:r>
            <a:endParaRPr sz="1500">
              <a:solidFill>
                <a:srgbClr val="282828"/>
              </a:solidFill>
              <a:latin typeface="Asap"/>
              <a:ea typeface="Asap"/>
              <a:cs typeface="Asap"/>
              <a:sym typeface="Asap"/>
            </a:endParaRPr>
          </a:p>
          <a:p>
            <a:pPr indent="-323850" lvl="0" marL="914400" rtl="0" algn="l">
              <a:lnSpc>
                <a:spcPct val="150000"/>
              </a:lnSpc>
              <a:spcBef>
                <a:spcPts val="0"/>
              </a:spcBef>
              <a:spcAft>
                <a:spcPts val="0"/>
              </a:spcAft>
              <a:buClr>
                <a:srgbClr val="282828"/>
              </a:buClr>
              <a:buSzPts val="1500"/>
              <a:buFont typeface="Asap"/>
              <a:buAutoNum type="arabicPeriod"/>
            </a:pPr>
            <a:r>
              <a:rPr b="1" lang="en-GB" sz="1800">
                <a:solidFill>
                  <a:srgbClr val="9900FF"/>
                </a:solidFill>
                <a:latin typeface="Asap"/>
                <a:ea typeface="Asap"/>
                <a:cs typeface="Asap"/>
                <a:sym typeface="Asap"/>
              </a:rPr>
              <a:t>Apply</a:t>
            </a:r>
            <a:r>
              <a:rPr lang="en-GB" sz="1500">
                <a:solidFill>
                  <a:srgbClr val="282828"/>
                </a:solidFill>
                <a:latin typeface="Asap"/>
                <a:ea typeface="Asap"/>
                <a:cs typeface="Asap"/>
                <a:sym typeface="Asap"/>
              </a:rPr>
              <a:t> - </a:t>
            </a:r>
            <a:r>
              <a:rPr lang="en-GB" sz="1800">
                <a:solidFill>
                  <a:schemeClr val="dk1"/>
                </a:solidFill>
                <a:latin typeface="Asap"/>
                <a:ea typeface="Asap"/>
                <a:cs typeface="Asap"/>
                <a:sym typeface="Asap"/>
              </a:rPr>
              <a:t>T</a:t>
            </a:r>
            <a:r>
              <a:rPr lang="en-GB" sz="1500">
                <a:solidFill>
                  <a:srgbClr val="282828"/>
                </a:solidFill>
                <a:latin typeface="Asap"/>
                <a:ea typeface="Asap"/>
                <a:cs typeface="Asap"/>
                <a:sym typeface="Asap"/>
              </a:rPr>
              <a:t>he law to the facts of the problem scenario</a:t>
            </a:r>
            <a:endParaRPr sz="1500">
              <a:solidFill>
                <a:srgbClr val="282828"/>
              </a:solidFill>
              <a:latin typeface="Asap"/>
              <a:ea typeface="Asap"/>
              <a:cs typeface="Asap"/>
              <a:sym typeface="Asap"/>
            </a:endParaRPr>
          </a:p>
          <a:p>
            <a:pPr indent="-323850" lvl="0" marL="914400" rtl="0" algn="l">
              <a:lnSpc>
                <a:spcPct val="150000"/>
              </a:lnSpc>
              <a:spcBef>
                <a:spcPts val="0"/>
              </a:spcBef>
              <a:spcAft>
                <a:spcPts val="0"/>
              </a:spcAft>
              <a:buClr>
                <a:srgbClr val="282828"/>
              </a:buClr>
              <a:buSzPts val="1500"/>
              <a:buFont typeface="Asap"/>
              <a:buAutoNum type="arabicPeriod"/>
            </a:pPr>
            <a:r>
              <a:rPr b="1" lang="en-GB" sz="1800">
                <a:solidFill>
                  <a:srgbClr val="9900FF"/>
                </a:solidFill>
                <a:latin typeface="Asap"/>
                <a:ea typeface="Asap"/>
                <a:cs typeface="Asap"/>
                <a:sym typeface="Asap"/>
              </a:rPr>
              <a:t>Conclude</a:t>
            </a:r>
            <a:r>
              <a:rPr b="1" lang="en-GB" sz="1800">
                <a:solidFill>
                  <a:schemeClr val="dk1"/>
                </a:solidFill>
                <a:latin typeface="Asap"/>
                <a:ea typeface="Asap"/>
                <a:cs typeface="Asap"/>
                <a:sym typeface="Asap"/>
              </a:rPr>
              <a:t> </a:t>
            </a:r>
            <a:r>
              <a:rPr lang="en-GB" sz="1800">
                <a:solidFill>
                  <a:schemeClr val="dk1"/>
                </a:solidFill>
                <a:latin typeface="Asap"/>
                <a:ea typeface="Asap"/>
                <a:cs typeface="Asap"/>
                <a:sym typeface="Asap"/>
              </a:rPr>
              <a:t>- G</a:t>
            </a:r>
            <a:r>
              <a:rPr lang="en-GB" sz="1500">
                <a:solidFill>
                  <a:schemeClr val="dk1"/>
                </a:solidFill>
                <a:latin typeface="Asap"/>
                <a:ea typeface="Asap"/>
                <a:cs typeface="Asap"/>
                <a:sym typeface="Asap"/>
              </a:rPr>
              <a:t>ive</a:t>
            </a:r>
            <a:r>
              <a:rPr lang="en-GB" sz="1500">
                <a:solidFill>
                  <a:srgbClr val="282828"/>
                </a:solidFill>
                <a:latin typeface="Asap"/>
                <a:ea typeface="Asap"/>
                <a:cs typeface="Asap"/>
                <a:sym typeface="Asap"/>
              </a:rPr>
              <a:t> a conclusion where possible</a:t>
            </a:r>
            <a:endParaRPr sz="1500">
              <a:solidFill>
                <a:srgbClr val="282828"/>
              </a:solidFill>
              <a:latin typeface="Asap"/>
              <a:ea typeface="Asap"/>
              <a:cs typeface="Asap"/>
              <a:sym typeface="Asap"/>
            </a:endParaRPr>
          </a:p>
          <a:p>
            <a:pPr indent="-342900" lvl="0" marL="457200" rtl="0" algn="l">
              <a:lnSpc>
                <a:spcPct val="150000"/>
              </a:lnSpc>
              <a:spcBef>
                <a:spcPts val="0"/>
              </a:spcBef>
              <a:spcAft>
                <a:spcPts val="0"/>
              </a:spcAft>
              <a:buClr>
                <a:srgbClr val="282828"/>
              </a:buClr>
              <a:buSzPts val="1800"/>
              <a:buFont typeface="Asap"/>
              <a:buChar char="➢"/>
            </a:pPr>
            <a:r>
              <a:rPr lang="en-GB" sz="1800">
                <a:solidFill>
                  <a:srgbClr val="282828"/>
                </a:solidFill>
                <a:latin typeface="Asap"/>
                <a:ea typeface="Asap"/>
                <a:cs typeface="Asap"/>
                <a:sym typeface="Asap"/>
              </a:rPr>
              <a:t>10 prompt tuning strategies b</a:t>
            </a:r>
            <a:r>
              <a:rPr lang="en-GB" sz="1800">
                <a:solidFill>
                  <a:srgbClr val="282828"/>
                </a:solidFill>
                <a:latin typeface="Asap"/>
                <a:ea typeface="Asap"/>
                <a:cs typeface="Asap"/>
                <a:sym typeface="Asap"/>
              </a:rPr>
              <a:t>ased on </a:t>
            </a:r>
            <a:r>
              <a:rPr b="1" lang="en-GB" sz="1800">
                <a:solidFill>
                  <a:srgbClr val="282828"/>
                </a:solidFill>
                <a:latin typeface="Asap"/>
                <a:ea typeface="Asap"/>
                <a:cs typeface="Asap"/>
                <a:sym typeface="Asap"/>
              </a:rPr>
              <a:t>UNSW Law School guidance for legal writing</a:t>
            </a:r>
            <a:endParaRPr b="1" sz="1800">
              <a:solidFill>
                <a:srgbClr val="282828"/>
              </a:solidFill>
              <a:latin typeface="Asap"/>
              <a:ea typeface="Asap"/>
              <a:cs typeface="Asap"/>
              <a:sym typeface="Asap"/>
            </a:endParaRPr>
          </a:p>
          <a:p>
            <a:pPr indent="-323850" lvl="1" marL="914400" rtl="0" algn="l">
              <a:lnSpc>
                <a:spcPct val="150000"/>
              </a:lnSpc>
              <a:spcBef>
                <a:spcPts val="0"/>
              </a:spcBef>
              <a:spcAft>
                <a:spcPts val="0"/>
              </a:spcAft>
              <a:buClr>
                <a:srgbClr val="282828"/>
              </a:buClr>
              <a:buSzPts val="1500"/>
              <a:buFont typeface="Asap"/>
              <a:buChar char="○"/>
            </a:pPr>
            <a:r>
              <a:rPr lang="en-GB" sz="1500">
                <a:solidFill>
                  <a:srgbClr val="282828"/>
                </a:solidFill>
                <a:latin typeface="Asap"/>
                <a:ea typeface="Asap"/>
                <a:cs typeface="Asap"/>
                <a:sym typeface="Asap"/>
              </a:rPr>
              <a:t>Clear input improves LLM output quality and relevance</a:t>
            </a:r>
            <a:endParaRPr sz="1500">
              <a:solidFill>
                <a:srgbClr val="282828"/>
              </a:solidFill>
              <a:latin typeface="Asap"/>
              <a:ea typeface="Asap"/>
              <a:cs typeface="Asap"/>
              <a:sym typeface="Asap"/>
            </a:endParaRPr>
          </a:p>
        </p:txBody>
      </p:sp>
      <p:sp>
        <p:nvSpPr>
          <p:cNvPr id="301" name="Google Shape;301;p37"/>
          <p:cNvSpPr txBox="1"/>
          <p:nvPr/>
        </p:nvSpPr>
        <p:spPr>
          <a:xfrm>
            <a:off x="2523373" y="4375688"/>
            <a:ext cx="3596700" cy="277200"/>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lang="en-GB" sz="1800">
                <a:solidFill>
                  <a:srgbClr val="282828"/>
                </a:solidFill>
                <a:latin typeface="Asap"/>
                <a:ea typeface="Asap"/>
                <a:cs typeface="Asap"/>
                <a:sym typeface="Asap"/>
              </a:rPr>
              <a:t>Better Prompts = Better Answers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05" name="Shape 305"/>
        <p:cNvGrpSpPr/>
        <p:nvPr/>
      </p:nvGrpSpPr>
      <p:grpSpPr>
        <a:xfrm>
          <a:off x="0" y="0"/>
          <a:ext cx="0" cy="0"/>
          <a:chOff x="0" y="0"/>
          <a:chExt cx="0" cy="0"/>
        </a:xfrm>
      </p:grpSpPr>
      <p:sp>
        <p:nvSpPr>
          <p:cNvPr id="306" name="Google Shape;306;p38"/>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RAG Evaluation</a:t>
            </a:r>
            <a:endParaRPr sz="3600"/>
          </a:p>
        </p:txBody>
      </p:sp>
      <p:sp>
        <p:nvSpPr>
          <p:cNvPr id="307" name="Google Shape;307;p38"/>
          <p:cNvSpPr txBox="1"/>
          <p:nvPr/>
        </p:nvSpPr>
        <p:spPr>
          <a:xfrm>
            <a:off x="277650" y="863650"/>
            <a:ext cx="8727300" cy="3078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GB" sz="2000" u="sng">
                <a:solidFill>
                  <a:srgbClr val="282828"/>
                </a:solidFill>
                <a:latin typeface="Asap"/>
                <a:ea typeface="Asap"/>
                <a:cs typeface="Asap"/>
                <a:sym typeface="Asap"/>
              </a:rPr>
              <a:t>Evaluation Varies by Legal Field</a:t>
            </a:r>
            <a:endParaRPr sz="2000" u="sng"/>
          </a:p>
        </p:txBody>
      </p:sp>
      <p:sp>
        <p:nvSpPr>
          <p:cNvPr id="308" name="Google Shape;308;p38"/>
          <p:cNvSpPr txBox="1"/>
          <p:nvPr/>
        </p:nvSpPr>
        <p:spPr>
          <a:xfrm>
            <a:off x="167175" y="1298900"/>
            <a:ext cx="8837700" cy="3093900"/>
          </a:xfrm>
          <a:prstGeom prst="rect">
            <a:avLst/>
          </a:prstGeom>
          <a:noFill/>
          <a:ln>
            <a:noFill/>
          </a:ln>
        </p:spPr>
        <p:txBody>
          <a:bodyPr anchorCtr="0" anchor="t" bIns="0" lIns="0" spcFirstLastPara="1" rIns="0" wrap="square" tIns="0">
            <a:spAutoFit/>
          </a:bodyPr>
          <a:lstStyle/>
          <a:p>
            <a:pPr indent="-336550" lvl="0" marL="457200" rtl="0" algn="l">
              <a:lnSpc>
                <a:spcPct val="150000"/>
              </a:lnSpc>
              <a:spcBef>
                <a:spcPts val="0"/>
              </a:spcBef>
              <a:spcAft>
                <a:spcPts val="0"/>
              </a:spcAft>
              <a:buClr>
                <a:srgbClr val="282828"/>
              </a:buClr>
              <a:buSzPts val="1700"/>
              <a:buFont typeface="Asap"/>
              <a:buChar char="➢"/>
            </a:pPr>
            <a:r>
              <a:rPr lang="en-GB" sz="1700">
                <a:solidFill>
                  <a:srgbClr val="282828"/>
                </a:solidFill>
                <a:latin typeface="Asap"/>
                <a:ea typeface="Asap"/>
                <a:cs typeface="Asap"/>
                <a:sym typeface="Asap"/>
              </a:rPr>
              <a:t>Evaluation must </a:t>
            </a:r>
            <a:r>
              <a:rPr b="1" lang="en-GB" sz="1700">
                <a:solidFill>
                  <a:srgbClr val="282828"/>
                </a:solidFill>
                <a:latin typeface="Asap"/>
                <a:ea typeface="Asap"/>
                <a:cs typeface="Asap"/>
                <a:sym typeface="Asap"/>
              </a:rPr>
              <a:t>match</a:t>
            </a:r>
            <a:r>
              <a:rPr lang="en-GB" sz="1700">
                <a:solidFill>
                  <a:srgbClr val="282828"/>
                </a:solidFill>
                <a:latin typeface="Asap"/>
                <a:ea typeface="Asap"/>
                <a:cs typeface="Asap"/>
                <a:sym typeface="Asap"/>
              </a:rPr>
              <a:t> the legal field</a:t>
            </a:r>
            <a:endParaRPr sz="1700">
              <a:solidFill>
                <a:srgbClr val="282828"/>
              </a:solidFill>
              <a:latin typeface="Asap"/>
              <a:ea typeface="Asap"/>
              <a:cs typeface="Asap"/>
              <a:sym typeface="Asap"/>
            </a:endParaRPr>
          </a:p>
          <a:p>
            <a:pPr indent="-323850" lvl="1" marL="914400" rtl="0" algn="l">
              <a:lnSpc>
                <a:spcPct val="150000"/>
              </a:lnSpc>
              <a:spcBef>
                <a:spcPts val="0"/>
              </a:spcBef>
              <a:spcAft>
                <a:spcPts val="0"/>
              </a:spcAft>
              <a:buClr>
                <a:srgbClr val="282828"/>
              </a:buClr>
              <a:buSzPts val="1500"/>
              <a:buFont typeface="Asap"/>
              <a:buChar char="○"/>
            </a:pPr>
            <a:r>
              <a:rPr lang="en-GB" sz="1500" u="sng">
                <a:solidFill>
                  <a:srgbClr val="282828"/>
                </a:solidFill>
                <a:latin typeface="Asap"/>
                <a:ea typeface="Asap"/>
                <a:cs typeface="Asap"/>
                <a:sym typeface="Asap"/>
              </a:rPr>
              <a:t>Contract law</a:t>
            </a:r>
            <a:r>
              <a:rPr lang="en-GB" sz="1500">
                <a:solidFill>
                  <a:srgbClr val="282828"/>
                </a:solidFill>
                <a:latin typeface="Asap"/>
                <a:ea typeface="Asap"/>
                <a:cs typeface="Asap"/>
                <a:sym typeface="Asap"/>
              </a:rPr>
              <a:t>: 3 key analysis steps</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Identification of the </a:t>
            </a:r>
            <a:r>
              <a:rPr b="1" lang="en-GB" sz="1500">
                <a:solidFill>
                  <a:srgbClr val="282828"/>
                </a:solidFill>
                <a:latin typeface="Asap"/>
                <a:ea typeface="Asap"/>
                <a:cs typeface="Asap"/>
                <a:sym typeface="Asap"/>
              </a:rPr>
              <a:t>relevant terms</a:t>
            </a:r>
            <a:r>
              <a:rPr lang="en-GB" sz="1500">
                <a:solidFill>
                  <a:srgbClr val="282828"/>
                </a:solidFill>
                <a:latin typeface="Asap"/>
                <a:ea typeface="Asap"/>
                <a:cs typeface="Asap"/>
                <a:sym typeface="Asap"/>
              </a:rPr>
              <a:t> of the contract</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Identification of whether there is a </a:t>
            </a:r>
            <a:r>
              <a:rPr b="1" lang="en-GB" sz="1500">
                <a:solidFill>
                  <a:srgbClr val="282828"/>
                </a:solidFill>
                <a:latin typeface="Asap"/>
                <a:ea typeface="Asap"/>
                <a:cs typeface="Asap"/>
                <a:sym typeface="Asap"/>
              </a:rPr>
              <a:t>breach</a:t>
            </a:r>
            <a:r>
              <a:rPr lang="en-GB" sz="1500">
                <a:solidFill>
                  <a:srgbClr val="282828"/>
                </a:solidFill>
                <a:latin typeface="Asap"/>
                <a:ea typeface="Asap"/>
                <a:cs typeface="Asap"/>
                <a:sym typeface="Asap"/>
              </a:rPr>
              <a:t> of said terms, and;</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Identification of whether the breach gives rise to the </a:t>
            </a:r>
            <a:r>
              <a:rPr b="1" lang="en-GB" sz="1500">
                <a:solidFill>
                  <a:srgbClr val="282828"/>
                </a:solidFill>
                <a:latin typeface="Asap"/>
                <a:ea typeface="Asap"/>
                <a:cs typeface="Asap"/>
                <a:sym typeface="Asap"/>
              </a:rPr>
              <a:t>right to terminate the contract</a:t>
            </a:r>
            <a:endParaRPr b="1" sz="1500">
              <a:solidFill>
                <a:srgbClr val="282828"/>
              </a:solidFill>
              <a:latin typeface="Asap"/>
              <a:ea typeface="Asap"/>
              <a:cs typeface="Asap"/>
              <a:sym typeface="Asap"/>
            </a:endParaRPr>
          </a:p>
          <a:p>
            <a:pPr indent="-336550" lvl="0" marL="457200" rtl="0" algn="l">
              <a:lnSpc>
                <a:spcPct val="150000"/>
              </a:lnSpc>
              <a:spcBef>
                <a:spcPts val="0"/>
              </a:spcBef>
              <a:spcAft>
                <a:spcPts val="0"/>
              </a:spcAft>
              <a:buClr>
                <a:srgbClr val="282828"/>
              </a:buClr>
              <a:buSzPts val="1700"/>
              <a:buFont typeface="Asap"/>
              <a:buChar char="➢"/>
            </a:pPr>
            <a:r>
              <a:rPr lang="en-GB" sz="1700">
                <a:solidFill>
                  <a:srgbClr val="282828"/>
                </a:solidFill>
                <a:latin typeface="Asap"/>
                <a:ea typeface="Asap"/>
                <a:cs typeface="Asap"/>
                <a:sym typeface="Asap"/>
              </a:rPr>
              <a:t>Common legal questions (UNSW Law School guidance):</a:t>
            </a:r>
            <a:endParaRPr sz="1700">
              <a:solidFill>
                <a:srgbClr val="282828"/>
              </a:solidFill>
              <a:latin typeface="Asap"/>
              <a:ea typeface="Asap"/>
              <a:cs typeface="Asap"/>
              <a:sym typeface="Asap"/>
            </a:endParaRPr>
          </a:p>
          <a:p>
            <a:pPr indent="-323850" lvl="1" marL="914400" rtl="0" algn="l">
              <a:lnSpc>
                <a:spcPct val="150000"/>
              </a:lnSpc>
              <a:spcBef>
                <a:spcPts val="0"/>
              </a:spcBef>
              <a:spcAft>
                <a:spcPts val="0"/>
              </a:spcAft>
              <a:buClr>
                <a:srgbClr val="282828"/>
              </a:buClr>
              <a:buSzPts val="1500"/>
              <a:buFont typeface="Asap"/>
              <a:buChar char="○"/>
            </a:pPr>
            <a:r>
              <a:rPr lang="en-GB" sz="1500">
                <a:solidFill>
                  <a:srgbClr val="282828"/>
                </a:solidFill>
                <a:latin typeface="Asap"/>
                <a:ea typeface="Asap"/>
                <a:cs typeface="Asap"/>
                <a:sym typeface="Asap"/>
              </a:rPr>
              <a:t>Is the contract valid?</a:t>
            </a:r>
            <a:endParaRPr sz="1500">
              <a:solidFill>
                <a:srgbClr val="282828"/>
              </a:solidFill>
              <a:latin typeface="Asap"/>
              <a:ea typeface="Asap"/>
              <a:cs typeface="Asap"/>
              <a:sym typeface="Asap"/>
            </a:endParaRPr>
          </a:p>
          <a:p>
            <a:pPr indent="-323850" lvl="1" marL="914400" rtl="0" algn="l">
              <a:lnSpc>
                <a:spcPct val="150000"/>
              </a:lnSpc>
              <a:spcBef>
                <a:spcPts val="0"/>
              </a:spcBef>
              <a:spcAft>
                <a:spcPts val="0"/>
              </a:spcAft>
              <a:buClr>
                <a:srgbClr val="282828"/>
              </a:buClr>
              <a:buSzPts val="1500"/>
              <a:buFont typeface="Asap"/>
              <a:buChar char="○"/>
            </a:pPr>
            <a:r>
              <a:rPr lang="en-GB" sz="1500">
                <a:solidFill>
                  <a:srgbClr val="282828"/>
                </a:solidFill>
                <a:latin typeface="Asap"/>
                <a:ea typeface="Asap"/>
                <a:cs typeface="Asap"/>
                <a:sym typeface="Asap"/>
              </a:rPr>
              <a:t>Were terms breached?</a:t>
            </a:r>
            <a:endParaRPr sz="1500">
              <a:solidFill>
                <a:srgbClr val="282828"/>
              </a:solidFill>
              <a:latin typeface="Asap"/>
              <a:ea typeface="Asap"/>
              <a:cs typeface="Asap"/>
              <a:sym typeface="Asap"/>
            </a:endParaRPr>
          </a:p>
          <a:p>
            <a:pPr indent="-323850" lvl="1" marL="914400" rtl="0" algn="l">
              <a:lnSpc>
                <a:spcPct val="150000"/>
              </a:lnSpc>
              <a:spcBef>
                <a:spcPts val="0"/>
              </a:spcBef>
              <a:spcAft>
                <a:spcPts val="0"/>
              </a:spcAft>
              <a:buClr>
                <a:srgbClr val="282828"/>
              </a:buClr>
              <a:buSzPts val="1500"/>
              <a:buFont typeface="Asap"/>
              <a:buChar char="○"/>
            </a:pPr>
            <a:r>
              <a:rPr lang="en-GB" sz="1500">
                <a:solidFill>
                  <a:srgbClr val="282828"/>
                </a:solidFill>
                <a:latin typeface="Asap"/>
                <a:ea typeface="Asap"/>
                <a:cs typeface="Asap"/>
                <a:sym typeface="Asap"/>
              </a:rPr>
              <a:t>… …</a:t>
            </a:r>
            <a:endParaRPr sz="1500">
              <a:solidFill>
                <a:srgbClr val="282828"/>
              </a:solidFill>
              <a:latin typeface="Asap"/>
              <a:ea typeface="Asap"/>
              <a:cs typeface="Asap"/>
              <a:sym typeface="Asap"/>
            </a:endParaRPr>
          </a:p>
        </p:txBody>
      </p:sp>
      <p:grpSp>
        <p:nvGrpSpPr>
          <p:cNvPr id="309" name="Google Shape;309;p38"/>
          <p:cNvGrpSpPr/>
          <p:nvPr/>
        </p:nvGrpSpPr>
        <p:grpSpPr>
          <a:xfrm>
            <a:off x="2167362" y="4313426"/>
            <a:ext cx="4308684" cy="554148"/>
            <a:chOff x="0" y="-9525"/>
            <a:chExt cx="1850412" cy="2196384"/>
          </a:xfrm>
        </p:grpSpPr>
        <p:sp>
          <p:nvSpPr>
            <p:cNvPr id="310" name="Google Shape;310;p38"/>
            <p:cNvSpPr/>
            <p:nvPr/>
          </p:nvSpPr>
          <p:spPr>
            <a:xfrm>
              <a:off x="0" y="0"/>
              <a:ext cx="1850412" cy="2186859"/>
            </a:xfrm>
            <a:custGeom>
              <a:rect b="b" l="l" r="r" t="t"/>
              <a:pathLst>
                <a:path extrusionOk="0" h="2186859" w="1850412">
                  <a:moveTo>
                    <a:pt x="30854" y="0"/>
                  </a:moveTo>
                  <a:lnTo>
                    <a:pt x="1819558" y="0"/>
                  </a:lnTo>
                  <a:cubicBezTo>
                    <a:pt x="1827741" y="0"/>
                    <a:pt x="1835589" y="3251"/>
                    <a:pt x="1841375" y="9037"/>
                  </a:cubicBezTo>
                  <a:cubicBezTo>
                    <a:pt x="1847161" y="14823"/>
                    <a:pt x="1850412" y="22671"/>
                    <a:pt x="1850412" y="30854"/>
                  </a:cubicBezTo>
                  <a:lnTo>
                    <a:pt x="1850412" y="2156005"/>
                  </a:lnTo>
                  <a:cubicBezTo>
                    <a:pt x="1850412" y="2164188"/>
                    <a:pt x="1847161" y="2172036"/>
                    <a:pt x="1841375" y="2177822"/>
                  </a:cubicBezTo>
                  <a:cubicBezTo>
                    <a:pt x="1835589" y="2183608"/>
                    <a:pt x="1827741" y="2186859"/>
                    <a:pt x="1819558" y="2186859"/>
                  </a:cubicBezTo>
                  <a:lnTo>
                    <a:pt x="30854" y="2186859"/>
                  </a:lnTo>
                  <a:cubicBezTo>
                    <a:pt x="22671" y="2186859"/>
                    <a:pt x="14823" y="2183608"/>
                    <a:pt x="9037" y="2177822"/>
                  </a:cubicBezTo>
                  <a:cubicBezTo>
                    <a:pt x="3251" y="2172036"/>
                    <a:pt x="0" y="2164188"/>
                    <a:pt x="0" y="2156005"/>
                  </a:cubicBezTo>
                  <a:lnTo>
                    <a:pt x="0" y="30854"/>
                  </a:lnTo>
                  <a:cubicBezTo>
                    <a:pt x="0" y="22671"/>
                    <a:pt x="3251" y="14823"/>
                    <a:pt x="9037" y="9037"/>
                  </a:cubicBezTo>
                  <a:cubicBezTo>
                    <a:pt x="14823" y="3251"/>
                    <a:pt x="22671" y="0"/>
                    <a:pt x="30854"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1" name="Google Shape;311;p38"/>
            <p:cNvSpPr txBox="1"/>
            <p:nvPr/>
          </p:nvSpPr>
          <p:spPr>
            <a:xfrm>
              <a:off x="0" y="-9525"/>
              <a:ext cx="1850400" cy="21963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2" name="Google Shape;312;p38"/>
          <p:cNvSpPr txBox="1"/>
          <p:nvPr/>
        </p:nvSpPr>
        <p:spPr>
          <a:xfrm>
            <a:off x="2523373" y="4451888"/>
            <a:ext cx="3596700" cy="277200"/>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lang="en-GB" sz="1800">
                <a:solidFill>
                  <a:srgbClr val="282828"/>
                </a:solidFill>
                <a:latin typeface="Asap"/>
                <a:ea typeface="Asap"/>
                <a:cs typeface="Asap"/>
                <a:sym typeface="Asap"/>
              </a:rPr>
              <a:t>Different Fields = Different Criteria</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16" name="Shape 316"/>
        <p:cNvGrpSpPr/>
        <p:nvPr/>
      </p:nvGrpSpPr>
      <p:grpSpPr>
        <a:xfrm>
          <a:off x="0" y="0"/>
          <a:ext cx="0" cy="0"/>
          <a:chOff x="0" y="0"/>
          <a:chExt cx="0" cy="0"/>
        </a:xfrm>
      </p:grpSpPr>
      <p:sp>
        <p:nvSpPr>
          <p:cNvPr id="317" name="Google Shape;317;p39"/>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RAG Evaluation</a:t>
            </a:r>
            <a:endParaRPr sz="3600"/>
          </a:p>
        </p:txBody>
      </p:sp>
      <p:sp>
        <p:nvSpPr>
          <p:cNvPr id="318" name="Google Shape;318;p39"/>
          <p:cNvSpPr txBox="1"/>
          <p:nvPr/>
        </p:nvSpPr>
        <p:spPr>
          <a:xfrm>
            <a:off x="277650" y="863650"/>
            <a:ext cx="8727300" cy="307800"/>
          </a:xfrm>
          <a:prstGeom prst="rect">
            <a:avLst/>
          </a:prstGeom>
          <a:noFill/>
          <a:ln>
            <a:noFill/>
          </a:ln>
        </p:spPr>
        <p:txBody>
          <a:bodyPr anchorCtr="0" anchor="t" bIns="0" lIns="0" spcFirstLastPara="1" rIns="0" wrap="square" tIns="0">
            <a:spAutoFit/>
          </a:bodyPr>
          <a:lstStyle/>
          <a:p>
            <a:pPr indent="0" lvl="0" marL="0" marR="0" rtl="0" algn="l">
              <a:lnSpc>
                <a:spcPct val="122008"/>
              </a:lnSpc>
              <a:spcBef>
                <a:spcPts val="0"/>
              </a:spcBef>
              <a:spcAft>
                <a:spcPts val="0"/>
              </a:spcAft>
              <a:buNone/>
            </a:pPr>
            <a:r>
              <a:rPr b="1" lang="en-GB" sz="2000" u="sng">
                <a:solidFill>
                  <a:srgbClr val="282828"/>
                </a:solidFill>
                <a:latin typeface="Asap"/>
                <a:ea typeface="Asap"/>
                <a:cs typeface="Asap"/>
                <a:sym typeface="Asap"/>
              </a:rPr>
              <a:t>Performance Marking Criteria</a:t>
            </a:r>
            <a:endParaRPr sz="2000" u="sng"/>
          </a:p>
        </p:txBody>
      </p:sp>
      <p:sp>
        <p:nvSpPr>
          <p:cNvPr id="319" name="Google Shape;319;p39"/>
          <p:cNvSpPr txBox="1"/>
          <p:nvPr/>
        </p:nvSpPr>
        <p:spPr>
          <a:xfrm>
            <a:off x="167175" y="1298900"/>
            <a:ext cx="8837700" cy="3555600"/>
          </a:xfrm>
          <a:prstGeom prst="rect">
            <a:avLst/>
          </a:prstGeom>
          <a:noFill/>
          <a:ln>
            <a:noFill/>
          </a:ln>
        </p:spPr>
        <p:txBody>
          <a:bodyPr anchorCtr="0" anchor="t" bIns="0" lIns="0" spcFirstLastPara="1" rIns="0" wrap="square" tIns="0">
            <a:spAutoFit/>
          </a:bodyPr>
          <a:lstStyle/>
          <a:p>
            <a:pPr indent="-342900" lvl="0" marL="457200" rtl="0" algn="l">
              <a:lnSpc>
                <a:spcPct val="150000"/>
              </a:lnSpc>
              <a:spcBef>
                <a:spcPts val="0"/>
              </a:spcBef>
              <a:spcAft>
                <a:spcPts val="0"/>
              </a:spcAft>
              <a:buClr>
                <a:srgbClr val="282828"/>
              </a:buClr>
              <a:buSzPts val="1800"/>
              <a:buFont typeface="Asap"/>
              <a:buChar char="➢"/>
            </a:pPr>
            <a:r>
              <a:rPr b="1" lang="en-GB" sz="1800">
                <a:solidFill>
                  <a:srgbClr val="282828"/>
                </a:solidFill>
                <a:latin typeface="Asap"/>
                <a:ea typeface="Asap"/>
                <a:cs typeface="Asap"/>
                <a:sym typeface="Asap"/>
              </a:rPr>
              <a:t>Format</a:t>
            </a:r>
            <a:r>
              <a:rPr lang="en-GB" sz="1800">
                <a:solidFill>
                  <a:srgbClr val="282828"/>
                </a:solidFill>
                <a:latin typeface="Asap"/>
                <a:ea typeface="Asap"/>
                <a:cs typeface="Asap"/>
                <a:sym typeface="Asap"/>
              </a:rPr>
              <a:t> (20%): </a:t>
            </a:r>
            <a:r>
              <a:rPr lang="en-GB" sz="1500">
                <a:solidFill>
                  <a:srgbClr val="282828"/>
                </a:solidFill>
                <a:latin typeface="Asap"/>
                <a:ea typeface="Asap"/>
                <a:cs typeface="Asap"/>
                <a:sym typeface="Asap"/>
              </a:rPr>
              <a:t>Does it follow IRAC clearly?</a:t>
            </a:r>
            <a:endParaRPr sz="1500">
              <a:solidFill>
                <a:srgbClr val="282828"/>
              </a:solidFill>
              <a:latin typeface="Asap"/>
              <a:ea typeface="Asap"/>
              <a:cs typeface="Asap"/>
              <a:sym typeface="Asap"/>
            </a:endParaRPr>
          </a:p>
          <a:p>
            <a:pPr indent="-342900" lvl="0" marL="457200" rtl="0" algn="l">
              <a:lnSpc>
                <a:spcPct val="150000"/>
              </a:lnSpc>
              <a:spcBef>
                <a:spcPts val="0"/>
              </a:spcBef>
              <a:spcAft>
                <a:spcPts val="0"/>
              </a:spcAft>
              <a:buClr>
                <a:srgbClr val="282828"/>
              </a:buClr>
              <a:buSzPts val="1800"/>
              <a:buFont typeface="Asap"/>
              <a:buChar char="➢"/>
            </a:pPr>
            <a:r>
              <a:rPr b="1" lang="en-GB" sz="1800">
                <a:solidFill>
                  <a:srgbClr val="282828"/>
                </a:solidFill>
                <a:latin typeface="Asap"/>
                <a:ea typeface="Asap"/>
                <a:cs typeface="Asap"/>
                <a:sym typeface="Asap"/>
              </a:rPr>
              <a:t>Accuracy</a:t>
            </a:r>
            <a:r>
              <a:rPr lang="en-GB" sz="1800">
                <a:solidFill>
                  <a:srgbClr val="282828"/>
                </a:solidFill>
                <a:latin typeface="Asap"/>
                <a:ea typeface="Asap"/>
                <a:cs typeface="Asap"/>
                <a:sym typeface="Asap"/>
              </a:rPr>
              <a:t> (40%):</a:t>
            </a:r>
            <a:endParaRPr sz="18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Legal Argument (10%)</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Supporting Case Law (10%)</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Cited Statute / Rule (10%)</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Application (10%)</a:t>
            </a:r>
            <a:endParaRPr sz="1500">
              <a:solidFill>
                <a:srgbClr val="282828"/>
              </a:solidFill>
              <a:latin typeface="Asap"/>
              <a:ea typeface="Asap"/>
              <a:cs typeface="Asap"/>
              <a:sym typeface="Asap"/>
            </a:endParaRPr>
          </a:p>
          <a:p>
            <a:pPr indent="-342900" lvl="0" marL="457200" rtl="0" algn="l">
              <a:lnSpc>
                <a:spcPct val="150000"/>
              </a:lnSpc>
              <a:spcBef>
                <a:spcPts val="0"/>
              </a:spcBef>
              <a:spcAft>
                <a:spcPts val="0"/>
              </a:spcAft>
              <a:buClr>
                <a:srgbClr val="282828"/>
              </a:buClr>
              <a:buSzPts val="1800"/>
              <a:buFont typeface="Asap"/>
              <a:buChar char="➢"/>
            </a:pPr>
            <a:r>
              <a:rPr b="1" lang="en-GB" sz="1800">
                <a:solidFill>
                  <a:srgbClr val="282828"/>
                </a:solidFill>
                <a:latin typeface="Asap"/>
                <a:ea typeface="Asap"/>
                <a:cs typeface="Asap"/>
                <a:sym typeface="Asap"/>
              </a:rPr>
              <a:t>Reasoning</a:t>
            </a:r>
            <a:r>
              <a:rPr lang="en-GB" sz="1800">
                <a:solidFill>
                  <a:srgbClr val="282828"/>
                </a:solidFill>
                <a:latin typeface="Asap"/>
                <a:ea typeface="Asap"/>
                <a:cs typeface="Asap"/>
                <a:sym typeface="Asap"/>
              </a:rPr>
              <a:t> (40%):</a:t>
            </a:r>
            <a:endParaRPr sz="18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Contract terms correctly identified (10%)</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Breach correctly assessed (15%)</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Termination rights well reasoned (15%)</a:t>
            </a:r>
            <a:endParaRPr sz="1500">
              <a:solidFill>
                <a:srgbClr val="282828"/>
              </a:solidFill>
              <a:latin typeface="Asap"/>
              <a:ea typeface="Asap"/>
              <a:cs typeface="Asap"/>
              <a:sym typeface="Asa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23" name="Shape 323"/>
        <p:cNvGrpSpPr/>
        <p:nvPr/>
      </p:nvGrpSpPr>
      <p:grpSpPr>
        <a:xfrm>
          <a:off x="0" y="0"/>
          <a:ext cx="0" cy="0"/>
          <a:chOff x="0" y="0"/>
          <a:chExt cx="0" cy="0"/>
        </a:xfrm>
      </p:grpSpPr>
      <p:sp>
        <p:nvSpPr>
          <p:cNvPr id="324" name="Google Shape;324;p40"/>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RAG Evaluation</a:t>
            </a:r>
            <a:endParaRPr sz="3600"/>
          </a:p>
        </p:txBody>
      </p:sp>
      <p:sp>
        <p:nvSpPr>
          <p:cNvPr id="325" name="Google Shape;325;p40"/>
          <p:cNvSpPr txBox="1"/>
          <p:nvPr/>
        </p:nvSpPr>
        <p:spPr>
          <a:xfrm>
            <a:off x="167175" y="879175"/>
            <a:ext cx="8837700" cy="4179000"/>
          </a:xfrm>
          <a:prstGeom prst="rect">
            <a:avLst/>
          </a:prstGeom>
          <a:noFill/>
          <a:ln>
            <a:noFill/>
          </a:ln>
        </p:spPr>
        <p:txBody>
          <a:bodyPr anchorCtr="0" anchor="t" bIns="0" lIns="0" spcFirstLastPara="1" rIns="0" wrap="square" tIns="0">
            <a:spAutoFit/>
          </a:bodyPr>
          <a:lstStyle/>
          <a:p>
            <a:pPr indent="-342900" lvl="0" marL="457200" rtl="0" algn="l">
              <a:lnSpc>
                <a:spcPct val="150000"/>
              </a:lnSpc>
              <a:spcBef>
                <a:spcPts val="0"/>
              </a:spcBef>
              <a:spcAft>
                <a:spcPts val="0"/>
              </a:spcAft>
              <a:buClr>
                <a:srgbClr val="282828"/>
              </a:buClr>
              <a:buSzPts val="1800"/>
              <a:buFont typeface="Asap"/>
              <a:buChar char="➢"/>
            </a:pPr>
            <a:r>
              <a:rPr b="1" lang="en-GB" sz="1800">
                <a:solidFill>
                  <a:srgbClr val="282828"/>
                </a:solidFill>
                <a:latin typeface="Asap"/>
                <a:ea typeface="Asap"/>
                <a:cs typeface="Asap"/>
                <a:sym typeface="Asap"/>
              </a:rPr>
              <a:t>Claude 3.7 – 3 Calls</a:t>
            </a:r>
            <a:endParaRPr sz="18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Insights mostly correct</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Strong argument logic</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Good supporting cases, some are industry classics</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Practical final advice</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Related case matching needs improvement, limited by current dataset</a:t>
            </a:r>
            <a:endParaRPr sz="1500">
              <a:solidFill>
                <a:srgbClr val="282828"/>
              </a:solidFill>
              <a:latin typeface="Asap"/>
              <a:ea typeface="Asap"/>
              <a:cs typeface="Asap"/>
              <a:sym typeface="Asap"/>
            </a:endParaRPr>
          </a:p>
          <a:p>
            <a:pPr indent="-342900" lvl="0" marL="457200" rtl="0" algn="l">
              <a:lnSpc>
                <a:spcPct val="150000"/>
              </a:lnSpc>
              <a:spcBef>
                <a:spcPts val="0"/>
              </a:spcBef>
              <a:spcAft>
                <a:spcPts val="0"/>
              </a:spcAft>
              <a:buClr>
                <a:srgbClr val="282828"/>
              </a:buClr>
              <a:buSzPts val="1800"/>
              <a:buFont typeface="Asap"/>
              <a:buChar char="➢"/>
            </a:pPr>
            <a:r>
              <a:rPr b="1" lang="en-GB" sz="1800">
                <a:solidFill>
                  <a:srgbClr val="282828"/>
                </a:solidFill>
                <a:latin typeface="Asap"/>
                <a:ea typeface="Asap"/>
                <a:cs typeface="Asap"/>
                <a:sym typeface="Asap"/>
              </a:rPr>
              <a:t>DeepSeek R1 – Single Call</a:t>
            </a:r>
            <a:endParaRPr sz="18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Some correct insights</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Partially logical arguments</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Supporting cases limited, few classics</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Final advice vague</a:t>
            </a:r>
            <a:endParaRPr sz="1500">
              <a:solidFill>
                <a:srgbClr val="282828"/>
              </a:solidFill>
              <a:latin typeface="Asap"/>
              <a:ea typeface="Asap"/>
              <a:cs typeface="Asap"/>
              <a:sym typeface="Asap"/>
            </a:endParaRPr>
          </a:p>
          <a:p>
            <a:pPr indent="-323850" lvl="0" marL="1371600" rtl="0" algn="l">
              <a:lnSpc>
                <a:spcPct val="150000"/>
              </a:lnSpc>
              <a:spcBef>
                <a:spcPts val="0"/>
              </a:spcBef>
              <a:spcAft>
                <a:spcPts val="0"/>
              </a:spcAft>
              <a:buClr>
                <a:srgbClr val="282828"/>
              </a:buClr>
              <a:buSzPts val="1500"/>
              <a:buFont typeface="Asap"/>
              <a:buAutoNum type="arabicPeriod"/>
            </a:pPr>
            <a:r>
              <a:rPr lang="en-GB" sz="1500">
                <a:solidFill>
                  <a:srgbClr val="282828"/>
                </a:solidFill>
                <a:latin typeface="Asap"/>
                <a:ea typeface="Asap"/>
                <a:cs typeface="Asap"/>
                <a:sym typeface="Asap"/>
              </a:rPr>
              <a:t>Case matching generally weak</a:t>
            </a:r>
            <a:endParaRPr sz="1500">
              <a:solidFill>
                <a:srgbClr val="282828"/>
              </a:solidFill>
              <a:latin typeface="Asap"/>
              <a:ea typeface="Asap"/>
              <a:cs typeface="Asap"/>
              <a:sym typeface="Asa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29" name="Shape 329"/>
        <p:cNvGrpSpPr/>
        <p:nvPr/>
      </p:nvGrpSpPr>
      <p:grpSpPr>
        <a:xfrm>
          <a:off x="0" y="0"/>
          <a:ext cx="0" cy="0"/>
          <a:chOff x="0" y="0"/>
          <a:chExt cx="0" cy="0"/>
        </a:xfrm>
      </p:grpSpPr>
      <p:sp>
        <p:nvSpPr>
          <p:cNvPr id="330" name="Google Shape;330;p41"/>
          <p:cNvSpPr txBox="1"/>
          <p:nvPr/>
        </p:nvSpPr>
        <p:spPr>
          <a:xfrm>
            <a:off x="269150" y="155600"/>
            <a:ext cx="8105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600">
                <a:solidFill>
                  <a:srgbClr val="282828"/>
                </a:solidFill>
                <a:latin typeface="Poppins"/>
                <a:ea typeface="Poppins"/>
                <a:cs typeface="Poppins"/>
                <a:sym typeface="Poppins"/>
              </a:rPr>
              <a:t>Cost</a:t>
            </a:r>
            <a:r>
              <a:rPr b="1" lang="en-GB" sz="3600">
                <a:solidFill>
                  <a:srgbClr val="282828"/>
                </a:solidFill>
                <a:latin typeface="Poppins"/>
                <a:ea typeface="Poppins"/>
                <a:cs typeface="Poppins"/>
                <a:sym typeface="Poppins"/>
              </a:rPr>
              <a:t> Evaluation</a:t>
            </a:r>
            <a:endParaRPr sz="3600"/>
          </a:p>
        </p:txBody>
      </p:sp>
      <p:grpSp>
        <p:nvGrpSpPr>
          <p:cNvPr id="331" name="Google Shape;331;p41"/>
          <p:cNvGrpSpPr/>
          <p:nvPr/>
        </p:nvGrpSpPr>
        <p:grpSpPr>
          <a:xfrm>
            <a:off x="270900" y="931625"/>
            <a:ext cx="8602199" cy="3836911"/>
            <a:chOff x="0" y="-9525"/>
            <a:chExt cx="1941718" cy="1882500"/>
          </a:xfrm>
        </p:grpSpPr>
        <p:sp>
          <p:nvSpPr>
            <p:cNvPr id="332" name="Google Shape;332;p41"/>
            <p:cNvSpPr/>
            <p:nvPr/>
          </p:nvSpPr>
          <p:spPr>
            <a:xfrm>
              <a:off x="0" y="0"/>
              <a:ext cx="1941718" cy="1872869"/>
            </a:xfrm>
            <a:custGeom>
              <a:rect b="b" l="l" r="r" t="t"/>
              <a:pathLst>
                <a:path extrusionOk="0" h="1872869" w="1941718">
                  <a:moveTo>
                    <a:pt x="29403" y="0"/>
                  </a:moveTo>
                  <a:lnTo>
                    <a:pt x="1912315" y="0"/>
                  </a:lnTo>
                  <a:cubicBezTo>
                    <a:pt x="1920113" y="0"/>
                    <a:pt x="1927592" y="3098"/>
                    <a:pt x="1933106" y="8612"/>
                  </a:cubicBezTo>
                  <a:cubicBezTo>
                    <a:pt x="1938620" y="14126"/>
                    <a:pt x="1941718" y="21605"/>
                    <a:pt x="1941718" y="29403"/>
                  </a:cubicBezTo>
                  <a:lnTo>
                    <a:pt x="1941718" y="1843466"/>
                  </a:lnTo>
                  <a:cubicBezTo>
                    <a:pt x="1941718" y="1859705"/>
                    <a:pt x="1928554" y="1872869"/>
                    <a:pt x="1912315" y="1872869"/>
                  </a:cubicBezTo>
                  <a:lnTo>
                    <a:pt x="29403" y="1872869"/>
                  </a:lnTo>
                  <a:cubicBezTo>
                    <a:pt x="13164" y="1872869"/>
                    <a:pt x="0" y="1859705"/>
                    <a:pt x="0" y="1843466"/>
                  </a:cubicBezTo>
                  <a:lnTo>
                    <a:pt x="0" y="29403"/>
                  </a:lnTo>
                  <a:cubicBezTo>
                    <a:pt x="0" y="21605"/>
                    <a:pt x="3098" y="14126"/>
                    <a:pt x="8612" y="8612"/>
                  </a:cubicBezTo>
                  <a:cubicBezTo>
                    <a:pt x="14126" y="3098"/>
                    <a:pt x="21605" y="0"/>
                    <a:pt x="29403" y="0"/>
                  </a:cubicBezTo>
                  <a:close/>
                </a:path>
              </a:pathLst>
            </a:custGeom>
            <a:solidFill>
              <a:srgbClr val="FFFFFF"/>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41"/>
            <p:cNvSpPr txBox="1"/>
            <p:nvPr/>
          </p:nvSpPr>
          <p:spPr>
            <a:xfrm>
              <a:off x="0" y="-9525"/>
              <a:ext cx="1941600" cy="18825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34" name="Google Shape;334;p41"/>
          <p:cNvPicPr preferRelativeResize="0"/>
          <p:nvPr/>
        </p:nvPicPr>
        <p:blipFill>
          <a:blip r:embed="rId3">
            <a:alphaModFix/>
          </a:blip>
          <a:stretch>
            <a:fillRect/>
          </a:stretch>
        </p:blipFill>
        <p:spPr>
          <a:xfrm>
            <a:off x="451075" y="1121012"/>
            <a:ext cx="8241851" cy="3458125"/>
          </a:xfrm>
          <a:prstGeom prst="rect">
            <a:avLst/>
          </a:prstGeom>
          <a:noFill/>
          <a:ln>
            <a:noFill/>
          </a:ln>
        </p:spPr>
      </p:pic>
      <p:grpSp>
        <p:nvGrpSpPr>
          <p:cNvPr id="335" name="Google Shape;335;p41"/>
          <p:cNvGrpSpPr/>
          <p:nvPr/>
        </p:nvGrpSpPr>
        <p:grpSpPr>
          <a:xfrm>
            <a:off x="4650325" y="1120988"/>
            <a:ext cx="1304738" cy="307327"/>
            <a:chOff x="0" y="-9525"/>
            <a:chExt cx="1722427" cy="415925"/>
          </a:xfrm>
        </p:grpSpPr>
        <p:sp>
          <p:nvSpPr>
            <p:cNvPr id="336" name="Google Shape;336;p41"/>
            <p:cNvSpPr/>
            <p:nvPr/>
          </p:nvSpPr>
          <p:spPr>
            <a:xfrm>
              <a:off x="0" y="0"/>
              <a:ext cx="1722427" cy="406400"/>
            </a:xfrm>
            <a:custGeom>
              <a:rect b="b" l="l" r="r" t="t"/>
              <a:pathLst>
                <a:path extrusionOk="0" h="406400" w="1722427">
                  <a:moveTo>
                    <a:pt x="1519227" y="0"/>
                  </a:moveTo>
                  <a:cubicBezTo>
                    <a:pt x="1631451" y="0"/>
                    <a:pt x="1722427" y="90976"/>
                    <a:pt x="1722427" y="203200"/>
                  </a:cubicBezTo>
                  <a:cubicBezTo>
                    <a:pt x="1722427" y="315424"/>
                    <a:pt x="1631451" y="406400"/>
                    <a:pt x="1519227"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41"/>
            <p:cNvSpPr txBox="1"/>
            <p:nvPr/>
          </p:nvSpPr>
          <p:spPr>
            <a:xfrm>
              <a:off x="0" y="-9525"/>
              <a:ext cx="1722300" cy="4158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b="1" lang="en-GB" sz="1300">
                  <a:solidFill>
                    <a:srgbClr val="282828"/>
                  </a:solidFill>
                  <a:latin typeface="Asap"/>
                  <a:ea typeface="Asap"/>
                  <a:cs typeface="Asap"/>
                  <a:sym typeface="Asap"/>
                </a:rPr>
                <a:t>Claude 3.7</a:t>
              </a:r>
              <a:endParaRPr b="1" sz="700"/>
            </a:p>
          </p:txBody>
        </p:sp>
      </p:grpSp>
      <p:grpSp>
        <p:nvGrpSpPr>
          <p:cNvPr id="338" name="Google Shape;338;p41"/>
          <p:cNvGrpSpPr/>
          <p:nvPr/>
        </p:nvGrpSpPr>
        <p:grpSpPr>
          <a:xfrm>
            <a:off x="6403725" y="1121010"/>
            <a:ext cx="1304738" cy="307327"/>
            <a:chOff x="0" y="-9525"/>
            <a:chExt cx="1722427" cy="415925"/>
          </a:xfrm>
        </p:grpSpPr>
        <p:sp>
          <p:nvSpPr>
            <p:cNvPr id="339" name="Google Shape;339;p41"/>
            <p:cNvSpPr/>
            <p:nvPr/>
          </p:nvSpPr>
          <p:spPr>
            <a:xfrm>
              <a:off x="0" y="0"/>
              <a:ext cx="1722427" cy="406400"/>
            </a:xfrm>
            <a:custGeom>
              <a:rect b="b" l="l" r="r" t="t"/>
              <a:pathLst>
                <a:path extrusionOk="0" h="406400" w="1722427">
                  <a:moveTo>
                    <a:pt x="1519227" y="0"/>
                  </a:moveTo>
                  <a:cubicBezTo>
                    <a:pt x="1631451" y="0"/>
                    <a:pt x="1722427" y="90976"/>
                    <a:pt x="1722427" y="203200"/>
                  </a:cubicBezTo>
                  <a:cubicBezTo>
                    <a:pt x="1722427" y="315424"/>
                    <a:pt x="1631451" y="406400"/>
                    <a:pt x="1519227"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41"/>
            <p:cNvSpPr txBox="1"/>
            <p:nvPr/>
          </p:nvSpPr>
          <p:spPr>
            <a:xfrm>
              <a:off x="0" y="-9525"/>
              <a:ext cx="1722300" cy="4158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b="1" lang="en-GB" sz="1300">
                  <a:solidFill>
                    <a:srgbClr val="282828"/>
                  </a:solidFill>
                  <a:latin typeface="Asap"/>
                  <a:ea typeface="Asap"/>
                  <a:cs typeface="Asap"/>
                  <a:sym typeface="Asap"/>
                </a:rPr>
                <a:t>DeepSeek R1</a:t>
              </a:r>
              <a:endParaRPr b="1" sz="700"/>
            </a:p>
          </p:txBody>
        </p:sp>
      </p:grpSp>
      <p:sp>
        <p:nvSpPr>
          <p:cNvPr id="341" name="Google Shape;341;p41"/>
          <p:cNvSpPr txBox="1"/>
          <p:nvPr/>
        </p:nvSpPr>
        <p:spPr>
          <a:xfrm>
            <a:off x="4365025" y="1121050"/>
            <a:ext cx="285300" cy="3072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b="1" lang="en-GB" sz="1600">
                <a:solidFill>
                  <a:srgbClr val="282828"/>
                </a:solidFill>
                <a:latin typeface="Asap"/>
                <a:ea typeface="Asap"/>
                <a:cs typeface="Asap"/>
                <a:sym typeface="Asap"/>
              </a:rPr>
              <a:t>🌟</a:t>
            </a:r>
            <a:endParaRPr b="1"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45" name="Shape 345"/>
        <p:cNvGrpSpPr/>
        <p:nvPr/>
      </p:nvGrpSpPr>
      <p:grpSpPr>
        <a:xfrm>
          <a:off x="0" y="0"/>
          <a:ext cx="0" cy="0"/>
          <a:chOff x="0" y="0"/>
          <a:chExt cx="0" cy="0"/>
        </a:xfrm>
      </p:grpSpPr>
      <p:sp>
        <p:nvSpPr>
          <p:cNvPr id="346" name="Google Shape;346;p42"/>
          <p:cNvSpPr txBox="1"/>
          <p:nvPr/>
        </p:nvSpPr>
        <p:spPr>
          <a:xfrm>
            <a:off x="426585" y="73542"/>
            <a:ext cx="2306100" cy="14469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a:t>
            </a:r>
            <a:r>
              <a:rPr b="1" lang="en-GB" sz="9400">
                <a:solidFill>
                  <a:srgbClr val="282828"/>
                </a:solidFill>
                <a:latin typeface="Poppins"/>
                <a:ea typeface="Poppins"/>
                <a:cs typeface="Poppins"/>
                <a:sym typeface="Poppins"/>
              </a:rPr>
              <a:t>6</a:t>
            </a:r>
            <a:endParaRPr sz="700"/>
          </a:p>
        </p:txBody>
      </p:sp>
      <p:grpSp>
        <p:nvGrpSpPr>
          <p:cNvPr id="347" name="Google Shape;347;p42"/>
          <p:cNvGrpSpPr/>
          <p:nvPr/>
        </p:nvGrpSpPr>
        <p:grpSpPr>
          <a:xfrm>
            <a:off x="-308707" y="1520450"/>
            <a:ext cx="8459182" cy="2289547"/>
            <a:chOff x="-308707" y="1520450"/>
            <a:chExt cx="8459182" cy="2289547"/>
          </a:xfrm>
        </p:grpSpPr>
        <p:grpSp>
          <p:nvGrpSpPr>
            <p:cNvPr id="348" name="Google Shape;348;p42"/>
            <p:cNvGrpSpPr/>
            <p:nvPr/>
          </p:nvGrpSpPr>
          <p:grpSpPr>
            <a:xfrm>
              <a:off x="-308708" y="1715761"/>
              <a:ext cx="6605641" cy="2094235"/>
              <a:chOff x="0" y="-9525"/>
              <a:chExt cx="3479400" cy="1103100"/>
            </a:xfrm>
          </p:grpSpPr>
          <p:sp>
            <p:nvSpPr>
              <p:cNvPr id="349" name="Google Shape;349;p42"/>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0" name="Google Shape;350;p42"/>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1" name="Google Shape;351;p42"/>
            <p:cNvSpPr txBox="1"/>
            <p:nvPr/>
          </p:nvSpPr>
          <p:spPr>
            <a:xfrm>
              <a:off x="532725" y="2310099"/>
              <a:ext cx="3972000" cy="92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6000">
                  <a:solidFill>
                    <a:srgbClr val="282828"/>
                  </a:solidFill>
                  <a:latin typeface="Poppins"/>
                  <a:ea typeface="Poppins"/>
                  <a:cs typeface="Poppins"/>
                  <a:sym typeface="Poppins"/>
                </a:rPr>
                <a:t>Q  &amp;  A</a:t>
              </a:r>
              <a:endParaRPr sz="6000"/>
            </a:p>
          </p:txBody>
        </p:sp>
        <p:pic>
          <p:nvPicPr>
            <p:cNvPr id="352" name="Google Shape;352;p42"/>
            <p:cNvPicPr preferRelativeResize="0"/>
            <p:nvPr/>
          </p:nvPicPr>
          <p:blipFill rotWithShape="1">
            <a:blip r:embed="rId3">
              <a:alphaModFix/>
            </a:blip>
            <a:srcRect b="0" l="0" r="0" t="57861"/>
            <a:stretch/>
          </p:blipFill>
          <p:spPr>
            <a:xfrm>
              <a:off x="3689325" y="1933850"/>
              <a:ext cx="3830925" cy="1667600"/>
            </a:xfrm>
            <a:prstGeom prst="rect">
              <a:avLst/>
            </a:prstGeom>
            <a:noFill/>
            <a:ln>
              <a:noFill/>
            </a:ln>
          </p:spPr>
        </p:pic>
        <p:pic>
          <p:nvPicPr>
            <p:cNvPr id="353" name="Google Shape;353;p42"/>
            <p:cNvPicPr preferRelativeResize="0"/>
            <p:nvPr/>
          </p:nvPicPr>
          <p:blipFill>
            <a:blip r:embed="rId4">
              <a:alphaModFix/>
            </a:blip>
            <a:stretch>
              <a:fillRect/>
            </a:stretch>
          </p:blipFill>
          <p:spPr>
            <a:xfrm>
              <a:off x="6762600" y="1520450"/>
              <a:ext cx="1387875" cy="8017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2" name="Shape 102"/>
        <p:cNvGrpSpPr/>
        <p:nvPr/>
      </p:nvGrpSpPr>
      <p:grpSpPr>
        <a:xfrm>
          <a:off x="0" y="0"/>
          <a:ext cx="0" cy="0"/>
          <a:chOff x="0" y="0"/>
          <a:chExt cx="0" cy="0"/>
        </a:xfrm>
      </p:grpSpPr>
      <p:grpSp>
        <p:nvGrpSpPr>
          <p:cNvPr id="103" name="Google Shape;103;p16"/>
          <p:cNvGrpSpPr/>
          <p:nvPr/>
        </p:nvGrpSpPr>
        <p:grpSpPr>
          <a:xfrm>
            <a:off x="2851750" y="1717499"/>
            <a:ext cx="6415666" cy="2094235"/>
            <a:chOff x="0" y="-9525"/>
            <a:chExt cx="3479400" cy="1103100"/>
          </a:xfrm>
        </p:grpSpPr>
        <p:sp>
          <p:nvSpPr>
            <p:cNvPr id="104" name="Google Shape;104;p16"/>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 name="Google Shape;105;p16"/>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6" name="Google Shape;106;p16"/>
          <p:cNvSpPr/>
          <p:nvPr/>
        </p:nvSpPr>
        <p:spPr>
          <a:xfrm>
            <a:off x="625675" y="1990225"/>
            <a:ext cx="4480560" cy="323291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 name="Google Shape;107;p16"/>
          <p:cNvSpPr txBox="1"/>
          <p:nvPr/>
        </p:nvSpPr>
        <p:spPr>
          <a:xfrm>
            <a:off x="6323710" y="73542"/>
            <a:ext cx="2306100" cy="1446900"/>
          </a:xfrm>
          <a:prstGeom prst="rect">
            <a:avLst/>
          </a:prstGeom>
          <a:noFill/>
          <a:ln>
            <a:noFill/>
          </a:ln>
        </p:spPr>
        <p:txBody>
          <a:bodyPr anchorCtr="0" anchor="t" bIns="0" lIns="0" spcFirstLastPara="1" rIns="0" wrap="square" tIns="0">
            <a:spAutoFit/>
          </a:bodyPr>
          <a:lstStyle/>
          <a:p>
            <a:pPr indent="0" lvl="0" marL="0" marR="0" rtl="0" algn="r">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01</a:t>
            </a:r>
            <a:endParaRPr sz="700"/>
          </a:p>
        </p:txBody>
      </p:sp>
      <p:sp>
        <p:nvSpPr>
          <p:cNvPr id="108" name="Google Shape;108;p16"/>
          <p:cNvSpPr txBox="1"/>
          <p:nvPr/>
        </p:nvSpPr>
        <p:spPr>
          <a:xfrm>
            <a:off x="5735398" y="2122762"/>
            <a:ext cx="3482700" cy="600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900">
                <a:solidFill>
                  <a:srgbClr val="282828"/>
                </a:solidFill>
                <a:latin typeface="Poppins"/>
                <a:ea typeface="Poppins"/>
                <a:cs typeface="Poppins"/>
                <a:sym typeface="Poppins"/>
              </a:rPr>
              <a:t>Introduction</a:t>
            </a:r>
            <a:endParaRPr sz="700"/>
          </a:p>
        </p:txBody>
      </p:sp>
      <p:pic>
        <p:nvPicPr>
          <p:cNvPr id="109" name="Google Shape;109;p16"/>
          <p:cNvPicPr preferRelativeResize="0"/>
          <p:nvPr/>
        </p:nvPicPr>
        <p:blipFill>
          <a:blip r:embed="rId3">
            <a:alphaModFix/>
          </a:blip>
          <a:stretch>
            <a:fillRect/>
          </a:stretch>
        </p:blipFill>
        <p:spPr>
          <a:xfrm>
            <a:off x="0" y="682250"/>
            <a:ext cx="5208288" cy="44612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57" name="Shape 357"/>
        <p:cNvGrpSpPr/>
        <p:nvPr/>
      </p:nvGrpSpPr>
      <p:grpSpPr>
        <a:xfrm>
          <a:off x="0" y="0"/>
          <a:ext cx="0" cy="0"/>
          <a:chOff x="0" y="0"/>
          <a:chExt cx="0" cy="0"/>
        </a:xfrm>
      </p:grpSpPr>
      <p:grpSp>
        <p:nvGrpSpPr>
          <p:cNvPr id="358" name="Google Shape;358;p43"/>
          <p:cNvGrpSpPr/>
          <p:nvPr/>
        </p:nvGrpSpPr>
        <p:grpSpPr>
          <a:xfrm>
            <a:off x="-87612" y="1524637"/>
            <a:ext cx="9319225" cy="2094235"/>
            <a:chOff x="0" y="-9525"/>
            <a:chExt cx="3479400" cy="1103100"/>
          </a:xfrm>
        </p:grpSpPr>
        <p:sp>
          <p:nvSpPr>
            <p:cNvPr id="359" name="Google Shape;359;p43"/>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0" name="Google Shape;360;p43"/>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1" name="Google Shape;361;p43"/>
          <p:cNvSpPr txBox="1"/>
          <p:nvPr/>
        </p:nvSpPr>
        <p:spPr>
          <a:xfrm>
            <a:off x="2319896" y="2110050"/>
            <a:ext cx="4504200" cy="923400"/>
          </a:xfrm>
          <a:prstGeom prst="rect">
            <a:avLst/>
          </a:prstGeom>
          <a:noFill/>
          <a:ln>
            <a:noFill/>
          </a:ln>
          <a:effectLst>
            <a:outerShdw blurRad="57150" rotWithShape="0" algn="bl" dir="5400000" dist="19050">
              <a:srgbClr val="000000"/>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6000">
                <a:solidFill>
                  <a:srgbClr val="FACB65"/>
                </a:solidFill>
                <a:latin typeface="Poppins"/>
                <a:ea typeface="Poppins"/>
                <a:cs typeface="Poppins"/>
                <a:sym typeface="Poppins"/>
              </a:rPr>
              <a:t>Thank You!</a:t>
            </a:r>
            <a:endParaRPr b="1" sz="6000">
              <a:solidFill>
                <a:srgbClr val="FACB65"/>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3" name="Shape 113"/>
        <p:cNvGrpSpPr/>
        <p:nvPr/>
      </p:nvGrpSpPr>
      <p:grpSpPr>
        <a:xfrm>
          <a:off x="0" y="0"/>
          <a:ext cx="0" cy="0"/>
          <a:chOff x="0" y="0"/>
          <a:chExt cx="0" cy="0"/>
        </a:xfrm>
      </p:grpSpPr>
      <p:sp>
        <p:nvSpPr>
          <p:cNvPr id="114" name="Google Shape;114;p17"/>
          <p:cNvSpPr txBox="1"/>
          <p:nvPr/>
        </p:nvSpPr>
        <p:spPr>
          <a:xfrm>
            <a:off x="396600" y="312266"/>
            <a:ext cx="4175400" cy="6465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i="0" lang="en-GB" sz="4200" u="none" cap="none" strike="noStrike">
                <a:solidFill>
                  <a:srgbClr val="282828"/>
                </a:solidFill>
                <a:latin typeface="Poppins"/>
                <a:ea typeface="Poppins"/>
                <a:cs typeface="Poppins"/>
                <a:sym typeface="Poppins"/>
              </a:rPr>
              <a:t>INTRODUCTION</a:t>
            </a:r>
            <a:endParaRPr sz="700"/>
          </a:p>
        </p:txBody>
      </p:sp>
      <p:sp>
        <p:nvSpPr>
          <p:cNvPr id="115" name="Google Shape;115;p17"/>
          <p:cNvSpPr txBox="1"/>
          <p:nvPr/>
        </p:nvSpPr>
        <p:spPr>
          <a:xfrm>
            <a:off x="589300" y="1072725"/>
            <a:ext cx="7510200" cy="2801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GB" sz="1300">
                <a:solidFill>
                  <a:srgbClr val="282828"/>
                </a:solidFill>
                <a:latin typeface="Asap"/>
                <a:ea typeface="Asap"/>
                <a:cs typeface="Asap"/>
                <a:sym typeface="Asap"/>
              </a:rPr>
              <a:t>SAT (State Administrative Tribunal） has published many tribunal decisions and cases over the years.</a:t>
            </a:r>
            <a:endParaRPr sz="1300">
              <a:solidFill>
                <a:srgbClr val="282828"/>
              </a:solidFill>
              <a:latin typeface="Asap"/>
              <a:ea typeface="Asap"/>
              <a:cs typeface="Asap"/>
              <a:sym typeface="Asap"/>
            </a:endParaRPr>
          </a:p>
          <a:p>
            <a:pPr indent="0" lvl="0" marL="0" rtl="0" algn="l">
              <a:lnSpc>
                <a:spcPct val="130000"/>
              </a:lnSpc>
              <a:spcBef>
                <a:spcPts val="0"/>
              </a:spcBef>
              <a:spcAft>
                <a:spcPts val="0"/>
              </a:spcAft>
              <a:buClr>
                <a:schemeClr val="dk1"/>
              </a:buClr>
              <a:buSzPts val="1100"/>
              <a:buFont typeface="Arial"/>
              <a:buNone/>
            </a:pPr>
            <a:r>
              <a:rPr lang="en-GB" sz="1300">
                <a:solidFill>
                  <a:srgbClr val="282828"/>
                </a:solidFill>
                <a:latin typeface="Asap"/>
                <a:ea typeface="Asap"/>
                <a:cs typeface="Asap"/>
                <a:sym typeface="Asap"/>
              </a:rPr>
              <a:t>CHALLENGES：</a:t>
            </a:r>
            <a:endParaRPr sz="1300">
              <a:solidFill>
                <a:srgbClr val="282828"/>
              </a:solidFill>
              <a:latin typeface="Asap"/>
              <a:ea typeface="Asap"/>
              <a:cs typeface="Asap"/>
              <a:sym typeface="Asap"/>
            </a:endParaRPr>
          </a:p>
          <a:p>
            <a:pPr indent="-311150" lvl="0" marL="457200" rtl="0" algn="l">
              <a:lnSpc>
                <a:spcPct val="13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Cases and decisions are </a:t>
            </a:r>
            <a:r>
              <a:rPr b="1" lang="en-GB" sz="1300">
                <a:solidFill>
                  <a:srgbClr val="282828"/>
                </a:solidFill>
                <a:latin typeface="Asap"/>
                <a:ea typeface="Asap"/>
                <a:cs typeface="Asap"/>
                <a:sym typeface="Asap"/>
              </a:rPr>
              <a:t>not easy to search</a:t>
            </a:r>
            <a:r>
              <a:rPr lang="en-GB" sz="1300">
                <a:solidFill>
                  <a:srgbClr val="282828"/>
                </a:solidFill>
                <a:latin typeface="Asap"/>
                <a:ea typeface="Asap"/>
                <a:cs typeface="Asap"/>
                <a:sym typeface="Asap"/>
              </a:rPr>
              <a:t>.</a:t>
            </a:r>
            <a:endParaRPr sz="1300">
              <a:solidFill>
                <a:srgbClr val="282828"/>
              </a:solidFill>
              <a:latin typeface="Asap"/>
              <a:ea typeface="Asap"/>
              <a:cs typeface="Asap"/>
              <a:sym typeface="Asap"/>
            </a:endParaRPr>
          </a:p>
          <a:p>
            <a:pPr indent="-311150" lvl="0" marL="457200" rtl="0" algn="l">
              <a:lnSpc>
                <a:spcPct val="13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Difficult to </a:t>
            </a:r>
            <a:r>
              <a:rPr b="1" lang="en-GB" sz="1300">
                <a:solidFill>
                  <a:srgbClr val="282828"/>
                </a:solidFill>
                <a:latin typeface="Asap"/>
                <a:ea typeface="Asap"/>
                <a:cs typeface="Asap"/>
                <a:sym typeface="Asap"/>
              </a:rPr>
              <a:t>customize</a:t>
            </a:r>
            <a:r>
              <a:rPr lang="en-GB" sz="1300">
                <a:solidFill>
                  <a:srgbClr val="282828"/>
                </a:solidFill>
                <a:latin typeface="Asap"/>
                <a:ea typeface="Asap"/>
                <a:cs typeface="Asap"/>
                <a:sym typeface="Asap"/>
              </a:rPr>
              <a:t> search requirements.</a:t>
            </a:r>
            <a:endParaRPr sz="1300">
              <a:solidFill>
                <a:srgbClr val="282828"/>
              </a:solidFill>
              <a:latin typeface="Asap"/>
              <a:ea typeface="Asap"/>
              <a:cs typeface="Asap"/>
              <a:sym typeface="Asap"/>
            </a:endParaRPr>
          </a:p>
          <a:p>
            <a:pPr indent="-311150" lvl="0" marL="457200" rtl="0" algn="l">
              <a:lnSpc>
                <a:spcPct val="130000"/>
              </a:lnSpc>
              <a:spcBef>
                <a:spcPts val="0"/>
              </a:spcBef>
              <a:spcAft>
                <a:spcPts val="0"/>
              </a:spcAft>
              <a:buClr>
                <a:srgbClr val="282828"/>
              </a:buClr>
              <a:buSzPts val="1300"/>
              <a:buFont typeface="Asap"/>
              <a:buChar char="●"/>
            </a:pPr>
            <a:r>
              <a:rPr lang="en-GB" sz="1300">
                <a:solidFill>
                  <a:srgbClr val="282828"/>
                </a:solidFill>
                <a:latin typeface="Asap"/>
                <a:ea typeface="Asap"/>
                <a:cs typeface="Asap"/>
                <a:sym typeface="Asap"/>
              </a:rPr>
              <a:t>Relevant </a:t>
            </a:r>
            <a:r>
              <a:rPr b="1" lang="en-GB" sz="1300">
                <a:solidFill>
                  <a:srgbClr val="282828"/>
                </a:solidFill>
                <a:latin typeface="Asap"/>
                <a:ea typeface="Asap"/>
                <a:cs typeface="Asap"/>
                <a:sym typeface="Asap"/>
              </a:rPr>
              <a:t>knowledge base</a:t>
            </a:r>
            <a:r>
              <a:rPr lang="en-GB" sz="1300">
                <a:solidFill>
                  <a:srgbClr val="282828"/>
                </a:solidFill>
                <a:latin typeface="Asap"/>
                <a:ea typeface="Asap"/>
                <a:cs typeface="Asap"/>
                <a:sym typeface="Asap"/>
              </a:rPr>
              <a:t> is inadequate.</a:t>
            </a:r>
            <a:endParaRPr sz="1300">
              <a:solidFill>
                <a:srgbClr val="282828"/>
              </a:solidFill>
              <a:latin typeface="Asap"/>
              <a:ea typeface="Asap"/>
              <a:cs typeface="Asap"/>
              <a:sym typeface="Asap"/>
            </a:endParaRPr>
          </a:p>
          <a:p>
            <a:pPr indent="0" lvl="0" marL="457200" rtl="0" algn="l">
              <a:lnSpc>
                <a:spcPct val="130000"/>
              </a:lnSpc>
              <a:spcBef>
                <a:spcPts val="0"/>
              </a:spcBef>
              <a:spcAft>
                <a:spcPts val="0"/>
              </a:spcAft>
              <a:buNone/>
            </a:pPr>
            <a:r>
              <a:t/>
            </a:r>
            <a:endParaRPr sz="13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rPr lang="en-GB" sz="1300">
                <a:solidFill>
                  <a:srgbClr val="282828"/>
                </a:solidFill>
                <a:latin typeface="Asap"/>
                <a:ea typeface="Asap"/>
                <a:cs typeface="Asap"/>
                <a:sym typeface="Asap"/>
              </a:rPr>
              <a:t>TARGET USERS：</a:t>
            </a:r>
            <a:endParaRPr sz="1300">
              <a:solidFill>
                <a:srgbClr val="282828"/>
              </a:solidFill>
              <a:latin typeface="Asap"/>
              <a:ea typeface="Asap"/>
              <a:cs typeface="Asap"/>
              <a:sym typeface="Asap"/>
            </a:endParaRPr>
          </a:p>
          <a:p>
            <a:pPr indent="-311150" lvl="0" marL="457200" marR="0" rtl="0" algn="l">
              <a:lnSpc>
                <a:spcPct val="130000"/>
              </a:lnSpc>
              <a:spcBef>
                <a:spcPts val="0"/>
              </a:spcBef>
              <a:spcAft>
                <a:spcPts val="0"/>
              </a:spcAft>
              <a:buClr>
                <a:srgbClr val="282828"/>
              </a:buClr>
              <a:buSzPts val="1300"/>
              <a:buFont typeface="Asap"/>
              <a:buChar char="●"/>
            </a:pPr>
            <a:r>
              <a:rPr b="1" lang="en-GB" sz="1300">
                <a:solidFill>
                  <a:srgbClr val="282828"/>
                </a:solidFill>
                <a:latin typeface="Asap"/>
                <a:ea typeface="Asap"/>
                <a:cs typeface="Asap"/>
                <a:sym typeface="Asap"/>
              </a:rPr>
              <a:t>General : General purpose for everyday seeking information for public user.</a:t>
            </a:r>
            <a:endParaRPr b="1" sz="1300">
              <a:solidFill>
                <a:srgbClr val="282828"/>
              </a:solidFill>
              <a:latin typeface="Asap"/>
              <a:ea typeface="Asap"/>
              <a:cs typeface="Asap"/>
              <a:sym typeface="Asap"/>
            </a:endParaRPr>
          </a:p>
          <a:p>
            <a:pPr indent="-311150" lvl="0" marL="457200" marR="0" rtl="0" algn="l">
              <a:lnSpc>
                <a:spcPct val="130000"/>
              </a:lnSpc>
              <a:spcBef>
                <a:spcPts val="0"/>
              </a:spcBef>
              <a:spcAft>
                <a:spcPts val="0"/>
              </a:spcAft>
              <a:buClr>
                <a:srgbClr val="282828"/>
              </a:buClr>
              <a:buSzPts val="1300"/>
              <a:buFont typeface="Asap"/>
              <a:buChar char="●"/>
            </a:pPr>
            <a:r>
              <a:rPr b="1" lang="en-GB" sz="1300">
                <a:solidFill>
                  <a:srgbClr val="282828"/>
                </a:solidFill>
                <a:latin typeface="Asap"/>
                <a:ea typeface="Asap"/>
                <a:cs typeface="Asap"/>
                <a:sym typeface="Asap"/>
              </a:rPr>
              <a:t>Professional : Lawyers, Judgers</a:t>
            </a:r>
            <a:endParaRPr b="1" sz="13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b="1" sz="1300">
              <a:solidFill>
                <a:srgbClr val="282828"/>
              </a:solidFill>
              <a:latin typeface="Asap"/>
              <a:ea typeface="Asap"/>
              <a:cs typeface="Asap"/>
              <a:sym typeface="Asap"/>
            </a:endParaRPr>
          </a:p>
          <a:p>
            <a:pPr indent="0" lvl="0" marL="457200" rtl="0" algn="l">
              <a:lnSpc>
                <a:spcPct val="130000"/>
              </a:lnSpc>
              <a:spcBef>
                <a:spcPts val="0"/>
              </a:spcBef>
              <a:spcAft>
                <a:spcPts val="0"/>
              </a:spcAft>
              <a:buNone/>
            </a:pPr>
            <a:r>
              <a:t/>
            </a:r>
            <a:endParaRPr sz="1300">
              <a:solidFill>
                <a:srgbClr val="282828"/>
              </a:solidFill>
              <a:latin typeface="Asap"/>
              <a:ea typeface="Asap"/>
              <a:cs typeface="Asap"/>
              <a:sym typeface="Asap"/>
            </a:endParaRPr>
          </a:p>
        </p:txBody>
      </p:sp>
      <p:pic>
        <p:nvPicPr>
          <p:cNvPr id="116" name="Google Shape;116;p17"/>
          <p:cNvPicPr preferRelativeResize="0"/>
          <p:nvPr/>
        </p:nvPicPr>
        <p:blipFill>
          <a:blip r:embed="rId3">
            <a:alphaModFix/>
          </a:blip>
          <a:stretch>
            <a:fillRect/>
          </a:stretch>
        </p:blipFill>
        <p:spPr>
          <a:xfrm>
            <a:off x="2535350" y="3944575"/>
            <a:ext cx="5297700" cy="1006909"/>
          </a:xfrm>
          <a:prstGeom prst="rect">
            <a:avLst/>
          </a:prstGeom>
          <a:noFill/>
          <a:ln>
            <a:noFill/>
          </a:ln>
        </p:spPr>
      </p:pic>
      <p:pic>
        <p:nvPicPr>
          <p:cNvPr id="117" name="Google Shape;117;p17"/>
          <p:cNvPicPr preferRelativeResize="0"/>
          <p:nvPr/>
        </p:nvPicPr>
        <p:blipFill>
          <a:blip r:embed="rId4">
            <a:alphaModFix/>
          </a:blip>
          <a:stretch>
            <a:fillRect/>
          </a:stretch>
        </p:blipFill>
        <p:spPr>
          <a:xfrm>
            <a:off x="1193424" y="3944575"/>
            <a:ext cx="1201784" cy="100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1" name="Shape 121"/>
        <p:cNvGrpSpPr/>
        <p:nvPr/>
      </p:nvGrpSpPr>
      <p:grpSpPr>
        <a:xfrm>
          <a:off x="0" y="0"/>
          <a:ext cx="0" cy="0"/>
          <a:chOff x="0" y="0"/>
          <a:chExt cx="0" cy="0"/>
        </a:xfrm>
      </p:grpSpPr>
      <p:sp>
        <p:nvSpPr>
          <p:cNvPr id="122" name="Google Shape;122;p18"/>
          <p:cNvSpPr txBox="1"/>
          <p:nvPr/>
        </p:nvSpPr>
        <p:spPr>
          <a:xfrm>
            <a:off x="327875" y="314625"/>
            <a:ext cx="6884400" cy="6465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b="1" lang="en-GB" sz="4200">
                <a:solidFill>
                  <a:srgbClr val="282828"/>
                </a:solidFill>
                <a:latin typeface="Poppins"/>
                <a:ea typeface="Poppins"/>
                <a:cs typeface="Poppins"/>
                <a:sym typeface="Poppins"/>
              </a:rPr>
              <a:t>High-level architecture</a:t>
            </a:r>
            <a:endParaRPr sz="700"/>
          </a:p>
        </p:txBody>
      </p:sp>
      <p:sp>
        <p:nvSpPr>
          <p:cNvPr id="123" name="Google Shape;123;p18"/>
          <p:cNvSpPr txBox="1"/>
          <p:nvPr/>
        </p:nvSpPr>
        <p:spPr>
          <a:xfrm>
            <a:off x="273647" y="1182875"/>
            <a:ext cx="1972500" cy="1145100"/>
          </a:xfrm>
          <a:prstGeom prst="rect">
            <a:avLst/>
          </a:prstGeom>
          <a:noFill/>
          <a:ln>
            <a:noFill/>
          </a:ln>
        </p:spPr>
        <p:txBody>
          <a:bodyPr anchorCtr="0" anchor="t" bIns="0" lIns="0" spcFirstLastPara="1" rIns="0" wrap="square" tIns="0">
            <a:spAutoFit/>
          </a:bodyPr>
          <a:lstStyle/>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Project Features</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Data source</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Database</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RAG</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Front-end</a:t>
            </a:r>
            <a:endParaRPr sz="1200">
              <a:solidFill>
                <a:srgbClr val="282828"/>
              </a:solidFill>
              <a:latin typeface="Asap"/>
              <a:ea typeface="Asap"/>
              <a:cs typeface="Asap"/>
              <a:sym typeface="Asap"/>
            </a:endParaRPr>
          </a:p>
        </p:txBody>
      </p:sp>
      <p:pic>
        <p:nvPicPr>
          <p:cNvPr id="124" name="Google Shape;124;p18"/>
          <p:cNvPicPr preferRelativeResize="0"/>
          <p:nvPr/>
        </p:nvPicPr>
        <p:blipFill>
          <a:blip r:embed="rId4">
            <a:alphaModFix/>
          </a:blip>
          <a:stretch>
            <a:fillRect/>
          </a:stretch>
        </p:blipFill>
        <p:spPr>
          <a:xfrm>
            <a:off x="3235950" y="1331300"/>
            <a:ext cx="5609349" cy="313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8" name="Shape 128"/>
        <p:cNvGrpSpPr/>
        <p:nvPr/>
      </p:nvGrpSpPr>
      <p:grpSpPr>
        <a:xfrm>
          <a:off x="0" y="0"/>
          <a:ext cx="0" cy="0"/>
          <a:chOff x="0" y="0"/>
          <a:chExt cx="0" cy="0"/>
        </a:xfrm>
      </p:grpSpPr>
      <p:grpSp>
        <p:nvGrpSpPr>
          <p:cNvPr id="129" name="Google Shape;129;p19"/>
          <p:cNvGrpSpPr/>
          <p:nvPr/>
        </p:nvGrpSpPr>
        <p:grpSpPr>
          <a:xfrm>
            <a:off x="-308708" y="1715761"/>
            <a:ext cx="6605641" cy="2094235"/>
            <a:chOff x="0" y="-9525"/>
            <a:chExt cx="3479400" cy="1103100"/>
          </a:xfrm>
        </p:grpSpPr>
        <p:sp>
          <p:nvSpPr>
            <p:cNvPr id="130" name="Google Shape;130;p19"/>
            <p:cNvSpPr/>
            <p:nvPr/>
          </p:nvSpPr>
          <p:spPr>
            <a:xfrm>
              <a:off x="0" y="0"/>
              <a:ext cx="3479276" cy="1093450"/>
            </a:xfrm>
            <a:custGeom>
              <a:rect b="b" l="l" r="r" t="t"/>
              <a:pathLst>
                <a:path extrusionOk="0" h="1093450" w="3479276">
                  <a:moveTo>
                    <a:pt x="16995" y="0"/>
                  </a:moveTo>
                  <a:lnTo>
                    <a:pt x="3462280" y="0"/>
                  </a:lnTo>
                  <a:cubicBezTo>
                    <a:pt x="3471666" y="0"/>
                    <a:pt x="3479276" y="7609"/>
                    <a:pt x="3479276" y="16995"/>
                  </a:cubicBezTo>
                  <a:lnTo>
                    <a:pt x="3479276" y="1076455"/>
                  </a:lnTo>
                  <a:cubicBezTo>
                    <a:pt x="3479276" y="1085841"/>
                    <a:pt x="3471666" y="1093450"/>
                    <a:pt x="3462280" y="1093450"/>
                  </a:cubicBezTo>
                  <a:lnTo>
                    <a:pt x="16995" y="1093450"/>
                  </a:lnTo>
                  <a:cubicBezTo>
                    <a:pt x="7609" y="1093450"/>
                    <a:pt x="0" y="1085841"/>
                    <a:pt x="0" y="1076455"/>
                  </a:cubicBezTo>
                  <a:lnTo>
                    <a:pt x="0" y="16995"/>
                  </a:lnTo>
                  <a:cubicBezTo>
                    <a:pt x="0" y="7609"/>
                    <a:pt x="7609" y="0"/>
                    <a:pt x="16995" y="0"/>
                  </a:cubicBezTo>
                  <a:close/>
                </a:path>
              </a:pathLst>
            </a:custGeom>
            <a:solidFill>
              <a:srgbClr val="01C892"/>
            </a:solidFill>
            <a:ln cap="rnd" cmpd="sng" w="38100">
              <a:solidFill>
                <a:srgbClr val="282828"/>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19"/>
            <p:cNvSpPr txBox="1"/>
            <p:nvPr/>
          </p:nvSpPr>
          <p:spPr>
            <a:xfrm>
              <a:off x="0" y="-9525"/>
              <a:ext cx="3479400" cy="1103100"/>
            </a:xfrm>
            <a:prstGeom prst="rect">
              <a:avLst/>
            </a:prstGeom>
            <a:noFill/>
            <a:ln>
              <a:noFill/>
            </a:ln>
          </p:spPr>
          <p:txBody>
            <a:bodyPr anchorCtr="0" anchor="ctr" bIns="25400" lIns="25400" spcFirstLastPara="1" rIns="25400" wrap="square" tIns="25400">
              <a:noAutofit/>
            </a:bodyPr>
            <a:lstStyle/>
            <a:p>
              <a:pPr indent="0" lvl="0" marL="0" marR="0" rtl="0" algn="ctr">
                <a:lnSpc>
                  <a:spcPct val="13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2" name="Google Shape;132;p19"/>
          <p:cNvSpPr txBox="1"/>
          <p:nvPr/>
        </p:nvSpPr>
        <p:spPr>
          <a:xfrm>
            <a:off x="514350" y="2166549"/>
            <a:ext cx="3972000" cy="1200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3900">
                <a:solidFill>
                  <a:srgbClr val="282828"/>
                </a:solidFill>
                <a:latin typeface="Poppins"/>
                <a:ea typeface="Poppins"/>
                <a:cs typeface="Poppins"/>
                <a:sym typeface="Poppins"/>
              </a:rPr>
              <a:t>DATA AND WEB SCRAPER</a:t>
            </a:r>
            <a:endParaRPr sz="700"/>
          </a:p>
        </p:txBody>
      </p:sp>
      <p:sp>
        <p:nvSpPr>
          <p:cNvPr id="133" name="Google Shape;133;p19"/>
          <p:cNvSpPr txBox="1"/>
          <p:nvPr/>
        </p:nvSpPr>
        <p:spPr>
          <a:xfrm>
            <a:off x="426585" y="73542"/>
            <a:ext cx="2306100" cy="1446900"/>
          </a:xfrm>
          <a:prstGeom prst="rect">
            <a:avLst/>
          </a:prstGeom>
          <a:noFill/>
          <a:ln>
            <a:noFill/>
          </a:ln>
        </p:spPr>
        <p:txBody>
          <a:bodyPr anchorCtr="0" anchor="t" bIns="0" lIns="0" spcFirstLastPara="1" rIns="0" wrap="square" tIns="0">
            <a:spAutoFit/>
          </a:bodyPr>
          <a:lstStyle/>
          <a:p>
            <a:pPr indent="0" lvl="0" marL="0" marR="0" rtl="0" algn="l">
              <a:lnSpc>
                <a:spcPct val="128001"/>
              </a:lnSpc>
              <a:spcBef>
                <a:spcPts val="0"/>
              </a:spcBef>
              <a:spcAft>
                <a:spcPts val="0"/>
              </a:spcAft>
              <a:buNone/>
            </a:pPr>
            <a:r>
              <a:rPr b="1" i="0" lang="en-GB" sz="9400" u="none" cap="none" strike="noStrike">
                <a:solidFill>
                  <a:srgbClr val="282828"/>
                </a:solidFill>
                <a:latin typeface="Poppins"/>
                <a:ea typeface="Poppins"/>
                <a:cs typeface="Poppins"/>
                <a:sym typeface="Poppins"/>
              </a:rPr>
              <a:t>0</a:t>
            </a:r>
            <a:r>
              <a:rPr b="1" lang="en-GB" sz="9400">
                <a:solidFill>
                  <a:srgbClr val="282828"/>
                </a:solidFill>
                <a:latin typeface="Poppins"/>
                <a:ea typeface="Poppins"/>
                <a:cs typeface="Poppins"/>
                <a:sym typeface="Poppins"/>
              </a:rPr>
              <a:t>2</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37" name="Shape 137"/>
        <p:cNvGrpSpPr/>
        <p:nvPr/>
      </p:nvGrpSpPr>
      <p:grpSpPr>
        <a:xfrm>
          <a:off x="0" y="0"/>
          <a:ext cx="0" cy="0"/>
          <a:chOff x="0" y="0"/>
          <a:chExt cx="0" cy="0"/>
        </a:xfrm>
      </p:grpSpPr>
      <p:sp>
        <p:nvSpPr>
          <p:cNvPr id="138" name="Google Shape;138;p20"/>
          <p:cNvSpPr txBox="1"/>
          <p:nvPr/>
        </p:nvSpPr>
        <p:spPr>
          <a:xfrm>
            <a:off x="563652" y="97300"/>
            <a:ext cx="79140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4200">
                <a:solidFill>
                  <a:srgbClr val="282828"/>
                </a:solidFill>
                <a:latin typeface="Poppins"/>
                <a:ea typeface="Poppins"/>
                <a:cs typeface="Poppins"/>
                <a:sym typeface="Poppins"/>
              </a:rPr>
              <a:t>SAT Decision data</a:t>
            </a:r>
            <a:endParaRPr sz="700"/>
          </a:p>
        </p:txBody>
      </p:sp>
      <p:pic>
        <p:nvPicPr>
          <p:cNvPr id="139" name="Google Shape;139;p20"/>
          <p:cNvPicPr preferRelativeResize="0"/>
          <p:nvPr/>
        </p:nvPicPr>
        <p:blipFill>
          <a:blip r:embed="rId3">
            <a:alphaModFix/>
          </a:blip>
          <a:stretch>
            <a:fillRect/>
          </a:stretch>
        </p:blipFill>
        <p:spPr>
          <a:xfrm>
            <a:off x="152400" y="896200"/>
            <a:ext cx="2932446" cy="4094901"/>
          </a:xfrm>
          <a:prstGeom prst="rect">
            <a:avLst/>
          </a:prstGeom>
          <a:noFill/>
          <a:ln>
            <a:noFill/>
          </a:ln>
        </p:spPr>
      </p:pic>
      <p:pic>
        <p:nvPicPr>
          <p:cNvPr id="140" name="Google Shape;140;p20"/>
          <p:cNvPicPr preferRelativeResize="0"/>
          <p:nvPr/>
        </p:nvPicPr>
        <p:blipFill>
          <a:blip r:embed="rId4">
            <a:alphaModFix/>
          </a:blip>
          <a:stretch>
            <a:fillRect/>
          </a:stretch>
        </p:blipFill>
        <p:spPr>
          <a:xfrm>
            <a:off x="3292709" y="896200"/>
            <a:ext cx="2455879" cy="4094900"/>
          </a:xfrm>
          <a:prstGeom prst="rect">
            <a:avLst/>
          </a:prstGeom>
          <a:noFill/>
          <a:ln>
            <a:noFill/>
          </a:ln>
        </p:spPr>
      </p:pic>
      <p:pic>
        <p:nvPicPr>
          <p:cNvPr id="141" name="Google Shape;141;p20"/>
          <p:cNvPicPr preferRelativeResize="0"/>
          <p:nvPr/>
        </p:nvPicPr>
        <p:blipFill>
          <a:blip r:embed="rId5">
            <a:alphaModFix/>
          </a:blip>
          <a:stretch>
            <a:fillRect/>
          </a:stretch>
        </p:blipFill>
        <p:spPr>
          <a:xfrm>
            <a:off x="5956438" y="896200"/>
            <a:ext cx="2791143" cy="409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45" name="Shape 145"/>
        <p:cNvGrpSpPr/>
        <p:nvPr/>
      </p:nvGrpSpPr>
      <p:grpSpPr>
        <a:xfrm>
          <a:off x="0" y="0"/>
          <a:ext cx="0" cy="0"/>
          <a:chOff x="0" y="0"/>
          <a:chExt cx="0" cy="0"/>
        </a:xfrm>
      </p:grpSpPr>
      <p:grpSp>
        <p:nvGrpSpPr>
          <p:cNvPr id="146" name="Google Shape;146;p21"/>
          <p:cNvGrpSpPr/>
          <p:nvPr/>
        </p:nvGrpSpPr>
        <p:grpSpPr>
          <a:xfrm>
            <a:off x="4880824" y="4573849"/>
            <a:ext cx="1699340" cy="288569"/>
            <a:chOff x="0" y="-9525"/>
            <a:chExt cx="2449323" cy="415925"/>
          </a:xfrm>
        </p:grpSpPr>
        <p:sp>
          <p:nvSpPr>
            <p:cNvPr id="147" name="Google Shape;147;p21"/>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 name="Google Shape;148;p21"/>
            <p:cNvSpPr txBox="1"/>
            <p:nvPr/>
          </p:nvSpPr>
          <p:spPr>
            <a:xfrm>
              <a:off x="0" y="-9525"/>
              <a:ext cx="2449200" cy="4158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Export data as JSON</a:t>
              </a:r>
              <a:endParaRPr sz="1000">
                <a:solidFill>
                  <a:srgbClr val="282828"/>
                </a:solidFill>
                <a:latin typeface="Asap Medium"/>
                <a:ea typeface="Asap Medium"/>
                <a:cs typeface="Asap Medium"/>
                <a:sym typeface="Asap Medium"/>
              </a:endParaRPr>
            </a:p>
          </p:txBody>
        </p:sp>
      </p:grpSp>
      <p:sp>
        <p:nvSpPr>
          <p:cNvPr id="149" name="Google Shape;149;p21"/>
          <p:cNvSpPr txBox="1"/>
          <p:nvPr/>
        </p:nvSpPr>
        <p:spPr>
          <a:xfrm>
            <a:off x="148600" y="4137325"/>
            <a:ext cx="2182800" cy="153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1200"/>
              </a:spcBef>
              <a:spcAft>
                <a:spcPts val="1200"/>
              </a:spcAft>
              <a:buClr>
                <a:schemeClr val="dk1"/>
              </a:buClr>
              <a:buSzPts val="1100"/>
              <a:buFont typeface="Arial"/>
              <a:buNone/>
            </a:pPr>
            <a:r>
              <a:rPr lang="en-GB" sz="1000">
                <a:solidFill>
                  <a:srgbClr val="282828"/>
                </a:solidFill>
                <a:latin typeface="Asap"/>
                <a:ea typeface="Asap"/>
                <a:cs typeface="Asap"/>
                <a:sym typeface="Asap"/>
              </a:rPr>
              <a:t>Data is scraped from AustLII database</a:t>
            </a:r>
            <a:endParaRPr sz="700"/>
          </a:p>
        </p:txBody>
      </p:sp>
      <p:sp>
        <p:nvSpPr>
          <p:cNvPr id="150" name="Google Shape;150;p21"/>
          <p:cNvSpPr txBox="1"/>
          <p:nvPr/>
        </p:nvSpPr>
        <p:spPr>
          <a:xfrm>
            <a:off x="6932662" y="4044175"/>
            <a:ext cx="2132100" cy="340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GB" sz="1000">
                <a:solidFill>
                  <a:srgbClr val="282828"/>
                </a:solidFill>
                <a:latin typeface="Asap"/>
                <a:ea typeface="Asap"/>
                <a:cs typeface="Asap"/>
                <a:sym typeface="Asap"/>
              </a:rPr>
              <a:t>Pipeline is created to insert preprocessed data into PostgreSQL</a:t>
            </a:r>
            <a:endParaRPr sz="700"/>
          </a:p>
        </p:txBody>
      </p:sp>
      <p:sp>
        <p:nvSpPr>
          <p:cNvPr id="151" name="Google Shape;151;p21"/>
          <p:cNvSpPr txBox="1"/>
          <p:nvPr/>
        </p:nvSpPr>
        <p:spPr>
          <a:xfrm>
            <a:off x="4639110" y="4044163"/>
            <a:ext cx="2182800" cy="3402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GB" sz="1000">
                <a:solidFill>
                  <a:srgbClr val="282828"/>
                </a:solidFill>
                <a:latin typeface="Asap"/>
                <a:ea typeface="Asap"/>
                <a:cs typeface="Asap"/>
                <a:sym typeface="Asap"/>
              </a:rPr>
              <a:t>Preprocessed data is </a:t>
            </a:r>
            <a:endParaRPr sz="1000">
              <a:solidFill>
                <a:srgbClr val="282828"/>
              </a:solidFill>
              <a:latin typeface="Asap"/>
              <a:ea typeface="Asap"/>
              <a:cs typeface="Asap"/>
              <a:sym typeface="Asap"/>
            </a:endParaRPr>
          </a:p>
          <a:p>
            <a:pPr indent="0" lvl="0" marL="0" marR="0" rtl="0" algn="ctr">
              <a:lnSpc>
                <a:spcPct val="121000"/>
              </a:lnSpc>
              <a:spcBef>
                <a:spcPts val="0"/>
              </a:spcBef>
              <a:spcAft>
                <a:spcPts val="0"/>
              </a:spcAft>
              <a:buNone/>
            </a:pPr>
            <a:r>
              <a:rPr lang="en-GB" sz="1000">
                <a:solidFill>
                  <a:srgbClr val="282828"/>
                </a:solidFill>
                <a:latin typeface="Asap"/>
                <a:ea typeface="Asap"/>
                <a:cs typeface="Asap"/>
                <a:sym typeface="Asap"/>
              </a:rPr>
              <a:t>Exported into JSON format.</a:t>
            </a:r>
            <a:endParaRPr sz="700"/>
          </a:p>
        </p:txBody>
      </p:sp>
      <p:sp>
        <p:nvSpPr>
          <p:cNvPr id="152" name="Google Shape;152;p21"/>
          <p:cNvSpPr txBox="1"/>
          <p:nvPr/>
        </p:nvSpPr>
        <p:spPr>
          <a:xfrm>
            <a:off x="234768" y="107435"/>
            <a:ext cx="8674500" cy="646500"/>
          </a:xfrm>
          <a:prstGeom prst="rect">
            <a:avLst/>
          </a:prstGeom>
          <a:noFill/>
          <a:ln>
            <a:noFill/>
          </a:ln>
        </p:spPr>
        <p:txBody>
          <a:bodyPr anchorCtr="0" anchor="t" bIns="0" lIns="0" spcFirstLastPara="1" rIns="0" wrap="square" tIns="0">
            <a:spAutoFit/>
          </a:bodyPr>
          <a:lstStyle/>
          <a:p>
            <a:pPr indent="0" lvl="0" marL="0" marR="0" rtl="0" algn="ctr">
              <a:lnSpc>
                <a:spcPct val="128003"/>
              </a:lnSpc>
              <a:spcBef>
                <a:spcPts val="0"/>
              </a:spcBef>
              <a:spcAft>
                <a:spcPts val="0"/>
              </a:spcAft>
              <a:buNone/>
            </a:pPr>
            <a:r>
              <a:rPr b="1" lang="en-GB" sz="4200">
                <a:solidFill>
                  <a:srgbClr val="282828"/>
                </a:solidFill>
                <a:latin typeface="Poppins"/>
                <a:ea typeface="Poppins"/>
                <a:cs typeface="Poppins"/>
                <a:sym typeface="Poppins"/>
              </a:rPr>
              <a:t>Data extraction process</a:t>
            </a:r>
            <a:endParaRPr sz="700"/>
          </a:p>
        </p:txBody>
      </p:sp>
      <p:pic>
        <p:nvPicPr>
          <p:cNvPr id="153" name="Google Shape;153;p21"/>
          <p:cNvPicPr preferRelativeResize="0"/>
          <p:nvPr/>
        </p:nvPicPr>
        <p:blipFill>
          <a:blip r:embed="rId3">
            <a:alphaModFix/>
          </a:blip>
          <a:stretch>
            <a:fillRect/>
          </a:stretch>
        </p:blipFill>
        <p:spPr>
          <a:xfrm>
            <a:off x="148600" y="1519551"/>
            <a:ext cx="2212026" cy="1971115"/>
          </a:xfrm>
          <a:prstGeom prst="rect">
            <a:avLst/>
          </a:prstGeom>
          <a:noFill/>
          <a:ln>
            <a:noFill/>
          </a:ln>
        </p:spPr>
      </p:pic>
      <p:pic>
        <p:nvPicPr>
          <p:cNvPr id="154" name="Google Shape;154;p21"/>
          <p:cNvPicPr preferRelativeResize="0"/>
          <p:nvPr/>
        </p:nvPicPr>
        <p:blipFill>
          <a:blip r:embed="rId4">
            <a:alphaModFix/>
          </a:blip>
          <a:stretch>
            <a:fillRect/>
          </a:stretch>
        </p:blipFill>
        <p:spPr>
          <a:xfrm>
            <a:off x="4991791" y="2263938"/>
            <a:ext cx="1477432" cy="615600"/>
          </a:xfrm>
          <a:prstGeom prst="rect">
            <a:avLst/>
          </a:prstGeom>
          <a:noFill/>
          <a:ln>
            <a:noFill/>
          </a:ln>
        </p:spPr>
      </p:pic>
      <p:pic>
        <p:nvPicPr>
          <p:cNvPr id="155" name="Google Shape;155;p21"/>
          <p:cNvPicPr preferRelativeResize="0"/>
          <p:nvPr/>
        </p:nvPicPr>
        <p:blipFill>
          <a:blip r:embed="rId5">
            <a:alphaModFix/>
          </a:blip>
          <a:stretch>
            <a:fillRect/>
          </a:stretch>
        </p:blipFill>
        <p:spPr>
          <a:xfrm>
            <a:off x="6885163" y="2121828"/>
            <a:ext cx="1964675" cy="899825"/>
          </a:xfrm>
          <a:prstGeom prst="rect">
            <a:avLst/>
          </a:prstGeom>
          <a:noFill/>
          <a:ln>
            <a:noFill/>
          </a:ln>
        </p:spPr>
      </p:pic>
      <p:sp>
        <p:nvSpPr>
          <p:cNvPr id="156" name="Google Shape;156;p21"/>
          <p:cNvSpPr/>
          <p:nvPr/>
        </p:nvSpPr>
        <p:spPr>
          <a:xfrm>
            <a:off x="2614074" y="4580482"/>
            <a:ext cx="1699340" cy="28196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0FFFF"/>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21"/>
          <p:cNvSpPr txBox="1"/>
          <p:nvPr/>
        </p:nvSpPr>
        <p:spPr>
          <a:xfrm>
            <a:off x="2602424" y="4577161"/>
            <a:ext cx="1699200" cy="2886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Preprocess data</a:t>
            </a:r>
            <a:endParaRPr sz="1000">
              <a:solidFill>
                <a:srgbClr val="282828"/>
              </a:solidFill>
              <a:latin typeface="Asap Medium"/>
              <a:ea typeface="Asap Medium"/>
              <a:cs typeface="Asap Medium"/>
              <a:sym typeface="Asap Medium"/>
            </a:endParaRPr>
          </a:p>
        </p:txBody>
      </p:sp>
      <p:grpSp>
        <p:nvGrpSpPr>
          <p:cNvPr id="158" name="Google Shape;158;p21"/>
          <p:cNvGrpSpPr/>
          <p:nvPr/>
        </p:nvGrpSpPr>
        <p:grpSpPr>
          <a:xfrm>
            <a:off x="327299" y="4573836"/>
            <a:ext cx="1699340" cy="288600"/>
            <a:chOff x="708299" y="4573836"/>
            <a:chExt cx="1699340" cy="288600"/>
          </a:xfrm>
        </p:grpSpPr>
        <p:sp>
          <p:nvSpPr>
            <p:cNvPr id="159" name="Google Shape;159;p21"/>
            <p:cNvSpPr/>
            <p:nvPr/>
          </p:nvSpPr>
          <p:spPr>
            <a:xfrm>
              <a:off x="708299" y="4580457"/>
              <a:ext cx="1699340" cy="28196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ACB65"/>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 name="Google Shape;160;p21"/>
            <p:cNvSpPr txBox="1"/>
            <p:nvPr/>
          </p:nvSpPr>
          <p:spPr>
            <a:xfrm>
              <a:off x="708349" y="4573836"/>
              <a:ext cx="1699200" cy="2886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Scrape AustLII </a:t>
              </a:r>
              <a:r>
                <a:rPr lang="en-GB" sz="1000">
                  <a:solidFill>
                    <a:srgbClr val="282828"/>
                  </a:solidFill>
                  <a:latin typeface="Asap Medium"/>
                  <a:ea typeface="Asap Medium"/>
                  <a:cs typeface="Asap Medium"/>
                  <a:sym typeface="Asap Medium"/>
                </a:rPr>
                <a:t>data</a:t>
              </a:r>
              <a:endParaRPr sz="1000">
                <a:solidFill>
                  <a:srgbClr val="282828"/>
                </a:solidFill>
                <a:latin typeface="Asap Medium"/>
                <a:ea typeface="Asap Medium"/>
                <a:cs typeface="Asap Medium"/>
                <a:sym typeface="Asap Medium"/>
              </a:endParaRPr>
            </a:p>
          </p:txBody>
        </p:sp>
      </p:grpSp>
      <p:grpSp>
        <p:nvGrpSpPr>
          <p:cNvPr id="161" name="Google Shape;161;p21"/>
          <p:cNvGrpSpPr/>
          <p:nvPr/>
        </p:nvGrpSpPr>
        <p:grpSpPr>
          <a:xfrm>
            <a:off x="7147574" y="4576911"/>
            <a:ext cx="1702279" cy="289069"/>
            <a:chOff x="6614174" y="4576911"/>
            <a:chExt cx="1702279" cy="289069"/>
          </a:xfrm>
        </p:grpSpPr>
        <p:sp>
          <p:nvSpPr>
            <p:cNvPr id="162" name="Google Shape;162;p21"/>
            <p:cNvSpPr/>
            <p:nvPr/>
          </p:nvSpPr>
          <p:spPr>
            <a:xfrm>
              <a:off x="6614174" y="4583532"/>
              <a:ext cx="1702279" cy="282448"/>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1C892"/>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21"/>
            <p:cNvSpPr txBox="1"/>
            <p:nvPr/>
          </p:nvSpPr>
          <p:spPr>
            <a:xfrm>
              <a:off x="6614224" y="4576911"/>
              <a:ext cx="1699200" cy="2886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Insert data into PostgreSQL</a:t>
              </a:r>
              <a:endParaRPr sz="1000">
                <a:solidFill>
                  <a:srgbClr val="282828"/>
                </a:solidFill>
                <a:latin typeface="Asap Medium"/>
                <a:ea typeface="Asap Medium"/>
                <a:cs typeface="Asap Medium"/>
                <a:sym typeface="Asap Medium"/>
              </a:endParaRPr>
            </a:p>
          </p:txBody>
        </p:sp>
      </p:grpSp>
      <p:sp>
        <p:nvSpPr>
          <p:cNvPr id="164" name="Google Shape;164;p21"/>
          <p:cNvSpPr txBox="1"/>
          <p:nvPr/>
        </p:nvSpPr>
        <p:spPr>
          <a:xfrm>
            <a:off x="2360635" y="3857863"/>
            <a:ext cx="2182800" cy="526500"/>
          </a:xfrm>
          <a:prstGeom prst="rect">
            <a:avLst/>
          </a:prstGeom>
          <a:noFill/>
          <a:ln>
            <a:noFill/>
          </a:ln>
        </p:spPr>
        <p:txBody>
          <a:bodyPr anchorCtr="0" anchor="t" bIns="0" lIns="0" spcFirstLastPara="1" rIns="0" wrap="square" tIns="0">
            <a:spAutoFit/>
          </a:bodyPr>
          <a:lstStyle/>
          <a:p>
            <a:pPr indent="0" lvl="0" marL="0" marR="0" rtl="0" algn="ctr">
              <a:lnSpc>
                <a:spcPct val="121000"/>
              </a:lnSpc>
              <a:spcBef>
                <a:spcPts val="0"/>
              </a:spcBef>
              <a:spcAft>
                <a:spcPts val="0"/>
              </a:spcAft>
              <a:buNone/>
            </a:pPr>
            <a:r>
              <a:rPr lang="en-GB" sz="1000">
                <a:solidFill>
                  <a:srgbClr val="282828"/>
                </a:solidFill>
                <a:latin typeface="Asap"/>
                <a:ea typeface="Asap"/>
                <a:cs typeface="Asap"/>
                <a:sym typeface="Asap"/>
              </a:rPr>
              <a:t>Data is preprocessed and text data is used to map case acts to topics, create summaries and embeddings </a:t>
            </a:r>
            <a:endParaRPr sz="700"/>
          </a:p>
        </p:txBody>
      </p:sp>
      <p:pic>
        <p:nvPicPr>
          <p:cNvPr id="165" name="Google Shape;165;p21"/>
          <p:cNvPicPr preferRelativeResize="0"/>
          <p:nvPr/>
        </p:nvPicPr>
        <p:blipFill rotWithShape="1">
          <a:blip r:embed="rId6">
            <a:alphaModFix/>
          </a:blip>
          <a:srcRect b="13190" l="8810" r="55417" t="26137"/>
          <a:stretch/>
        </p:blipFill>
        <p:spPr>
          <a:xfrm>
            <a:off x="2781675" y="1519550"/>
            <a:ext cx="1364150" cy="1244079"/>
          </a:xfrm>
          <a:prstGeom prst="rect">
            <a:avLst/>
          </a:prstGeom>
          <a:noFill/>
          <a:ln>
            <a:noFill/>
          </a:ln>
        </p:spPr>
      </p:pic>
      <p:pic>
        <p:nvPicPr>
          <p:cNvPr id="166" name="Google Shape;166;p21"/>
          <p:cNvPicPr preferRelativeResize="0"/>
          <p:nvPr/>
        </p:nvPicPr>
        <p:blipFill rotWithShape="1">
          <a:blip r:embed="rId7">
            <a:alphaModFix/>
          </a:blip>
          <a:srcRect b="14092" l="16034" r="15028" t="14768"/>
          <a:stretch/>
        </p:blipFill>
        <p:spPr>
          <a:xfrm>
            <a:off x="2722488" y="2767175"/>
            <a:ext cx="704250" cy="723500"/>
          </a:xfrm>
          <a:prstGeom prst="rect">
            <a:avLst/>
          </a:prstGeom>
          <a:noFill/>
          <a:ln>
            <a:noFill/>
          </a:ln>
        </p:spPr>
      </p:pic>
      <p:pic>
        <p:nvPicPr>
          <p:cNvPr id="167" name="Google Shape;167;p21"/>
          <p:cNvPicPr preferRelativeResize="0"/>
          <p:nvPr/>
        </p:nvPicPr>
        <p:blipFill>
          <a:blip r:embed="rId8">
            <a:alphaModFix/>
          </a:blip>
          <a:stretch>
            <a:fillRect/>
          </a:stretch>
        </p:blipFill>
        <p:spPr>
          <a:xfrm>
            <a:off x="3477313" y="2776800"/>
            <a:ext cx="704251" cy="704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1" name="Shape 171"/>
        <p:cNvGrpSpPr/>
        <p:nvPr/>
      </p:nvGrpSpPr>
      <p:grpSpPr>
        <a:xfrm>
          <a:off x="0" y="0"/>
          <a:ext cx="0" cy="0"/>
          <a:chOff x="0" y="0"/>
          <a:chExt cx="0" cy="0"/>
        </a:xfrm>
      </p:grpSpPr>
      <p:sp>
        <p:nvSpPr>
          <p:cNvPr id="172" name="Google Shape;172;p22"/>
          <p:cNvSpPr txBox="1"/>
          <p:nvPr/>
        </p:nvSpPr>
        <p:spPr>
          <a:xfrm>
            <a:off x="163150" y="1077150"/>
            <a:ext cx="4046400" cy="3709500"/>
          </a:xfrm>
          <a:prstGeom prst="rect">
            <a:avLst/>
          </a:prstGeom>
          <a:noFill/>
          <a:ln>
            <a:noFill/>
          </a:ln>
        </p:spPr>
        <p:txBody>
          <a:bodyPr anchorCtr="0" anchor="t" bIns="0" lIns="0" spcFirstLastPara="1" rIns="0" wrap="square" tIns="0">
            <a:spAutoFit/>
          </a:bodyPr>
          <a:lstStyle/>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Each of the extracted fields is preprocessed to remove special characters such as ‘\n’ and ‘\t’</a:t>
            </a:r>
            <a:endParaRPr sz="1200">
              <a:solidFill>
                <a:srgbClr val="282828"/>
              </a:solidFill>
              <a:latin typeface="Asap"/>
              <a:ea typeface="Asap"/>
              <a:cs typeface="Asap"/>
              <a:sym typeface="Asap"/>
            </a:endParaRPr>
          </a:p>
          <a:p>
            <a:pPr indent="0" lvl="0" marL="45720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SAT decision are categorised on its ‘case_topic’ for fast retrieval in the database. A pipeline is created to automatically map each SAT decision to a ‘case_topic’ based on its extracted ‘case_act’</a:t>
            </a:r>
            <a:endParaRPr sz="12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Summaries are generated using OpenAI’s gpt-4o-mini model. A prompt is fed into the model to extract key points from the ‘reasons’ field.</a:t>
            </a:r>
            <a:endParaRPr sz="1200">
              <a:solidFill>
                <a:srgbClr val="282828"/>
              </a:solidFill>
              <a:latin typeface="Asap"/>
              <a:ea typeface="Asap"/>
              <a:cs typeface="Asap"/>
              <a:sym typeface="Asap"/>
            </a:endParaRPr>
          </a:p>
          <a:p>
            <a:pPr indent="0" lvl="0" marL="45720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304800" lvl="0" marL="457200" marR="0" rtl="0" algn="l">
              <a:lnSpc>
                <a:spcPct val="130000"/>
              </a:lnSpc>
              <a:spcBef>
                <a:spcPts val="0"/>
              </a:spcBef>
              <a:spcAft>
                <a:spcPts val="0"/>
              </a:spcAft>
              <a:buClr>
                <a:srgbClr val="282828"/>
              </a:buClr>
              <a:buSzPts val="1200"/>
              <a:buFont typeface="Asap"/>
              <a:buChar char="-"/>
            </a:pPr>
            <a:r>
              <a:rPr lang="en-GB" sz="1200">
                <a:solidFill>
                  <a:srgbClr val="282828"/>
                </a:solidFill>
                <a:latin typeface="Asap"/>
                <a:ea typeface="Asap"/>
                <a:cs typeface="Asap"/>
                <a:sym typeface="Asap"/>
              </a:rPr>
              <a:t>Text embeddings are generated from the generated summary using E5-base-v2 Huggingface model.</a:t>
            </a:r>
            <a:endParaRPr sz="12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sz="1200">
              <a:solidFill>
                <a:srgbClr val="282828"/>
              </a:solidFill>
              <a:latin typeface="Asap"/>
              <a:ea typeface="Asap"/>
              <a:cs typeface="Asap"/>
              <a:sym typeface="Asap"/>
            </a:endParaRPr>
          </a:p>
          <a:p>
            <a:pPr indent="0" lvl="0" marL="0" marR="0" rtl="0" algn="l">
              <a:lnSpc>
                <a:spcPct val="130000"/>
              </a:lnSpc>
              <a:spcBef>
                <a:spcPts val="0"/>
              </a:spcBef>
              <a:spcAft>
                <a:spcPts val="0"/>
              </a:spcAft>
              <a:buNone/>
            </a:pPr>
            <a:r>
              <a:t/>
            </a:r>
            <a:endParaRPr sz="700"/>
          </a:p>
        </p:txBody>
      </p:sp>
      <p:sp>
        <p:nvSpPr>
          <p:cNvPr id="173" name="Google Shape;173;p22"/>
          <p:cNvSpPr txBox="1"/>
          <p:nvPr/>
        </p:nvSpPr>
        <p:spPr>
          <a:xfrm>
            <a:off x="575326" y="225575"/>
            <a:ext cx="54489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GB" sz="4200">
                <a:solidFill>
                  <a:srgbClr val="282828"/>
                </a:solidFill>
                <a:latin typeface="Poppins"/>
                <a:ea typeface="Poppins"/>
                <a:cs typeface="Poppins"/>
                <a:sym typeface="Poppins"/>
              </a:rPr>
              <a:t>Data preprocessing</a:t>
            </a:r>
            <a:endParaRPr sz="700"/>
          </a:p>
        </p:txBody>
      </p:sp>
      <p:grpSp>
        <p:nvGrpSpPr>
          <p:cNvPr id="174" name="Google Shape;174;p22"/>
          <p:cNvGrpSpPr/>
          <p:nvPr/>
        </p:nvGrpSpPr>
        <p:grpSpPr>
          <a:xfrm>
            <a:off x="7067199" y="2057149"/>
            <a:ext cx="1699340" cy="288569"/>
            <a:chOff x="0" y="-9525"/>
            <a:chExt cx="2449323" cy="415925"/>
          </a:xfrm>
        </p:grpSpPr>
        <p:sp>
          <p:nvSpPr>
            <p:cNvPr id="175" name="Google Shape;175;p22"/>
            <p:cNvSpPr/>
            <p:nvPr/>
          </p:nvSpPr>
          <p:spPr>
            <a:xfrm>
              <a:off x="0" y="0"/>
              <a:ext cx="2449323" cy="406400"/>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FFFFFF"/>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22"/>
            <p:cNvSpPr txBox="1"/>
            <p:nvPr/>
          </p:nvSpPr>
          <p:spPr>
            <a:xfrm>
              <a:off x="0" y="-9525"/>
              <a:ext cx="2449200" cy="4158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case_topic</a:t>
              </a:r>
              <a:endParaRPr sz="1000">
                <a:solidFill>
                  <a:srgbClr val="282828"/>
                </a:solidFill>
                <a:latin typeface="Asap Medium"/>
                <a:ea typeface="Asap Medium"/>
                <a:cs typeface="Asap Medium"/>
                <a:sym typeface="Asap Medium"/>
              </a:endParaRPr>
            </a:p>
          </p:txBody>
        </p:sp>
      </p:grpSp>
      <p:sp>
        <p:nvSpPr>
          <p:cNvPr id="177" name="Google Shape;177;p22"/>
          <p:cNvSpPr/>
          <p:nvPr/>
        </p:nvSpPr>
        <p:spPr>
          <a:xfrm>
            <a:off x="4800449" y="2063782"/>
            <a:ext cx="1702279" cy="282448"/>
          </a:xfrm>
          <a:custGeom>
            <a:rect b="b" l="l" r="r" t="t"/>
            <a:pathLst>
              <a:path extrusionOk="0" h="406400" w="2449323">
                <a:moveTo>
                  <a:pt x="2246123" y="0"/>
                </a:moveTo>
                <a:cubicBezTo>
                  <a:pt x="2358348" y="0"/>
                  <a:pt x="2449323" y="90976"/>
                  <a:pt x="2449323" y="203200"/>
                </a:cubicBezTo>
                <a:cubicBezTo>
                  <a:pt x="2449323" y="315424"/>
                  <a:pt x="2358348" y="406400"/>
                  <a:pt x="2246123" y="406400"/>
                </a:cubicBezTo>
                <a:lnTo>
                  <a:pt x="203200" y="406400"/>
                </a:lnTo>
                <a:cubicBezTo>
                  <a:pt x="90976" y="406400"/>
                  <a:pt x="0" y="315424"/>
                  <a:pt x="0" y="203200"/>
                </a:cubicBezTo>
                <a:cubicBezTo>
                  <a:pt x="0" y="90976"/>
                  <a:pt x="90976" y="0"/>
                  <a:pt x="203200" y="0"/>
                </a:cubicBezTo>
                <a:close/>
              </a:path>
            </a:pathLst>
          </a:custGeom>
          <a:solidFill>
            <a:srgbClr val="00FFFF"/>
          </a:solidFill>
          <a:ln cap="sq" cmpd="sng" w="38100">
            <a:solidFill>
              <a:srgbClr val="28282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22"/>
          <p:cNvSpPr txBox="1"/>
          <p:nvPr/>
        </p:nvSpPr>
        <p:spPr>
          <a:xfrm>
            <a:off x="4788799" y="2060461"/>
            <a:ext cx="1699200" cy="288600"/>
          </a:xfrm>
          <a:prstGeom prst="rect">
            <a:avLst/>
          </a:prstGeom>
          <a:noFill/>
          <a:ln>
            <a:noFill/>
          </a:ln>
        </p:spPr>
        <p:txBody>
          <a:bodyPr anchorCtr="0" anchor="ctr" bIns="25400" lIns="25400" spcFirstLastPara="1" rIns="25400" wrap="square" tIns="25400">
            <a:noAutofit/>
          </a:bodyPr>
          <a:lstStyle/>
          <a:p>
            <a:pPr indent="0" lvl="0" marL="0" marR="0" rtl="0" algn="ctr">
              <a:lnSpc>
                <a:spcPct val="122008"/>
              </a:lnSpc>
              <a:spcBef>
                <a:spcPts val="0"/>
              </a:spcBef>
              <a:spcAft>
                <a:spcPts val="0"/>
              </a:spcAft>
              <a:buNone/>
            </a:pPr>
            <a:r>
              <a:rPr lang="en-GB" sz="1000">
                <a:solidFill>
                  <a:srgbClr val="282828"/>
                </a:solidFill>
                <a:latin typeface="Asap Medium"/>
                <a:ea typeface="Asap Medium"/>
                <a:cs typeface="Asap Medium"/>
                <a:sym typeface="Asap Medium"/>
              </a:rPr>
              <a:t>case_act</a:t>
            </a:r>
            <a:endParaRPr sz="1000">
              <a:solidFill>
                <a:srgbClr val="282828"/>
              </a:solidFill>
              <a:latin typeface="Asap Medium"/>
              <a:ea typeface="Asap Medium"/>
              <a:cs typeface="Asap Medium"/>
              <a:sym typeface="Asap Medium"/>
            </a:endParaRPr>
          </a:p>
        </p:txBody>
      </p:sp>
      <p:pic>
        <p:nvPicPr>
          <p:cNvPr id="179" name="Google Shape;179;p22"/>
          <p:cNvPicPr preferRelativeResize="0"/>
          <p:nvPr/>
        </p:nvPicPr>
        <p:blipFill rotWithShape="1">
          <a:blip r:embed="rId3">
            <a:alphaModFix/>
          </a:blip>
          <a:srcRect b="50460" l="937" r="66284" t="42642"/>
          <a:stretch/>
        </p:blipFill>
        <p:spPr>
          <a:xfrm>
            <a:off x="4964925" y="2406950"/>
            <a:ext cx="1373325" cy="403551"/>
          </a:xfrm>
          <a:prstGeom prst="rect">
            <a:avLst/>
          </a:prstGeom>
          <a:noFill/>
          <a:ln>
            <a:noFill/>
          </a:ln>
        </p:spPr>
      </p:pic>
      <p:pic>
        <p:nvPicPr>
          <p:cNvPr id="180" name="Google Shape;180;p22"/>
          <p:cNvPicPr preferRelativeResize="0"/>
          <p:nvPr/>
        </p:nvPicPr>
        <p:blipFill>
          <a:blip r:embed="rId4">
            <a:alphaModFix/>
          </a:blip>
          <a:stretch>
            <a:fillRect/>
          </a:stretch>
        </p:blipFill>
        <p:spPr>
          <a:xfrm>
            <a:off x="7172400" y="2406950"/>
            <a:ext cx="1488960" cy="403550"/>
          </a:xfrm>
          <a:prstGeom prst="rect">
            <a:avLst/>
          </a:prstGeom>
          <a:noFill/>
          <a:ln>
            <a:noFill/>
          </a:ln>
        </p:spPr>
      </p:pic>
      <p:sp>
        <p:nvSpPr>
          <p:cNvPr id="181" name="Google Shape;181;p22"/>
          <p:cNvSpPr/>
          <p:nvPr/>
        </p:nvSpPr>
        <p:spPr>
          <a:xfrm>
            <a:off x="6600163" y="2129250"/>
            <a:ext cx="369600" cy="151500"/>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 name="Google Shape;182;p22"/>
          <p:cNvPicPr preferRelativeResize="0"/>
          <p:nvPr/>
        </p:nvPicPr>
        <p:blipFill>
          <a:blip r:embed="rId5">
            <a:alphaModFix/>
          </a:blip>
          <a:stretch>
            <a:fillRect/>
          </a:stretch>
        </p:blipFill>
        <p:spPr>
          <a:xfrm>
            <a:off x="4303600" y="2971875"/>
            <a:ext cx="4671925" cy="133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